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media3.gif" ContentType="video/unknown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02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257" r:id="rId22"/>
    <p:sldId id="258" r:id="rId23"/>
    <p:sldId id="259" r:id="rId24"/>
    <p:sldId id="266" r:id="rId25"/>
    <p:sldId id="261" r:id="rId26"/>
    <p:sldId id="267" r:id="rId27"/>
    <p:sldId id="262" r:id="rId28"/>
    <p:sldId id="268" r:id="rId29"/>
    <p:sldId id="263" r:id="rId30"/>
    <p:sldId id="264" r:id="rId31"/>
    <p:sldId id="269" r:id="rId32"/>
    <p:sldId id="270" r:id="rId33"/>
    <p:sldId id="273" r:id="rId34"/>
    <p:sldId id="271" r:id="rId35"/>
    <p:sldId id="274" r:id="rId36"/>
    <p:sldId id="272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305" r:id="rId52"/>
    <p:sldId id="303" r:id="rId53"/>
    <p:sldId id="30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0" autoAdjust="0"/>
    <p:restoredTop sz="93978" autoAdjust="0"/>
  </p:normalViewPr>
  <p:slideViewPr>
    <p:cSldViewPr snapToGrid="0">
      <p:cViewPr varScale="1">
        <p:scale>
          <a:sx n="65" d="100"/>
          <a:sy n="65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78314-E727-45A7-BCAB-7EF7DF6DD397}" type="datetimeFigureOut">
              <a:rPr lang="en-US" smtClean="0"/>
              <a:t>3/2/2018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F03D4-D49F-4D2C-A973-B366CE555F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52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F03D4-D49F-4D2C-A973-B366CE555FC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71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A9BF-6150-47A9-9CA0-F6CAD1B043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5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A9BF-6150-47A9-9CA0-F6CAD1B043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5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Anonymous, Newspapers, Forms, </a:t>
            </a:r>
          </a:p>
          <a:p>
            <a:r>
              <a:rPr lang="en-US" dirty="0" smtClean="0"/>
              <a:t>Banks,</a:t>
            </a:r>
            <a:r>
              <a:rPr lang="en-US" baseline="0" dirty="0" smtClean="0"/>
              <a:t> emails, donations</a:t>
            </a:r>
          </a:p>
          <a:p>
            <a:r>
              <a:rPr lang="en-US" baseline="0" dirty="0" smtClean="0"/>
              <a:t>Pen names</a:t>
            </a:r>
          </a:p>
          <a:p>
            <a:r>
              <a:rPr lang="en-US" baseline="0" dirty="0" err="1" smtClean="0"/>
              <a:t>Quora</a:t>
            </a:r>
            <a:endParaRPr lang="en-US" baseline="0" dirty="0" smtClean="0"/>
          </a:p>
          <a:p>
            <a:r>
              <a:rPr lang="en-US" dirty="0" smtClean="0"/>
              <a:t>https://www.cartoonstock.com/directory/a/anonymous_donations.asp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A9BF-6150-47A9-9CA0-F6CAD1B043B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01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https://www.bakemeawish.com/</a:t>
            </a:r>
          </a:p>
          <a:p>
            <a:r>
              <a:rPr lang="en-US" dirty="0" smtClean="0"/>
              <a:t>https://www.highya.com/wish-com-reviews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A9BF-6150-47A9-9CA0-F6CAD1B043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31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Linkedin</a:t>
            </a:r>
            <a:r>
              <a:rPr lang="en-US" baseline="0" dirty="0" smtClean="0"/>
              <a:t> – resume</a:t>
            </a:r>
          </a:p>
          <a:p>
            <a:r>
              <a:rPr lang="en-US" baseline="0" dirty="0" smtClean="0"/>
              <a:t>Tinder – meet new people</a:t>
            </a:r>
          </a:p>
          <a:p>
            <a:r>
              <a:rPr lang="en-US" baseline="0" dirty="0" smtClean="0"/>
              <a:t>Instagram – to upload pictures</a:t>
            </a:r>
          </a:p>
          <a:p>
            <a:r>
              <a:rPr lang="en-US" baseline="0" dirty="0" smtClean="0"/>
              <a:t>Netflix</a:t>
            </a:r>
          </a:p>
          <a:p>
            <a:r>
              <a:rPr lang="en-US" baseline="0" dirty="0" smtClean="0"/>
              <a:t>Dropbox- storage</a:t>
            </a:r>
          </a:p>
          <a:p>
            <a:r>
              <a:rPr lang="en-US" baseline="0" dirty="0" smtClean="0"/>
              <a:t>Pure amusement and entertainment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A9BF-6150-47A9-9CA0-F6CAD1B043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44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A9BF-6150-47A9-9CA0-F6CAD1B043B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89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A9BF-6150-47A9-9CA0-F6CAD1B043B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0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https://steemit.com/communication/@juvyjabian/learning-effective-communication-skills-and-understanding-its-importance-is-the-key-to-every-success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F03D4-D49F-4D2C-A973-B366CE555FC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368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collaborate because</a:t>
            </a:r>
            <a:r>
              <a:rPr lang="en-US" baseline="0" dirty="0" smtClean="0"/>
              <a:t> doing so is satisfying or productive. It allows individuals to reap the emotional rewards of socializing and interacting with others to accomplish there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F03D4-D49F-4D2C-A973-B366CE555FC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3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Crowdsourcing and Crowdwork, e.g. restaurant reviews, e.g. sites to hire contractors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Entertainment and Gaming, e.g. Massive Multiplayer Online Role-Playing Games (MMORPG)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US" dirty="0" smtClean="0"/>
              <a:t>Education, e.g. Massive Open Online Courses (MOOC)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F03D4-D49F-4D2C-A973-B366CE555FC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3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Send emails to group members</a:t>
            </a:r>
          </a:p>
          <a:p>
            <a:r>
              <a:rPr lang="en-US" baseline="0" dirty="0" smtClean="0"/>
              <a:t>Record RSVP’s (R</a:t>
            </a:r>
            <a:r>
              <a:rPr lang="en-US" dirty="0" smtClean="0"/>
              <a:t>espond please)</a:t>
            </a:r>
            <a:endParaRPr lang="en-US" baseline="0" dirty="0" smtClean="0"/>
          </a:p>
          <a:p>
            <a:r>
              <a:rPr lang="en-US" baseline="0" dirty="0" smtClean="0"/>
              <a:t>Manage attendance</a:t>
            </a:r>
          </a:p>
          <a:p>
            <a:r>
              <a:rPr lang="en-US" baseline="0" dirty="0" smtClean="0"/>
              <a:t>Upload and share photos, videos after event</a:t>
            </a:r>
          </a:p>
          <a:p>
            <a:r>
              <a:rPr lang="en-US" baseline="0" dirty="0" smtClean="0"/>
              <a:t>Comment on events ..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,.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F03D4-D49F-4D2C-A973-B366CE555FC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772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F03D4-D49F-4D2C-A973-B366CE555FC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5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r>
              <a:rPr lang="en-US" dirty="0" smtClean="0"/>
              <a:t>Social coding platforms like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en-US" dirty="0" smtClean="0"/>
              <a:t>File-sharing tools like </a:t>
            </a:r>
            <a:r>
              <a:rPr lang="en-US" dirty="0" err="1" smtClean="0"/>
              <a:t>dropbox</a:t>
            </a:r>
            <a:endParaRPr lang="en-US" dirty="0" smtClean="0"/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en-US" dirty="0" smtClean="0"/>
              <a:t>Project management tools like slack</a:t>
            </a:r>
          </a:p>
          <a:p>
            <a:pPr marL="0" lvl="0" indent="0">
              <a:buFont typeface="Wingdings" panose="05000000000000000000" pitchFamily="2" charset="2"/>
              <a:buNone/>
            </a:pPr>
            <a:r>
              <a:rPr lang="en-US" dirty="0" smtClean="0"/>
              <a:t>Video production</a:t>
            </a:r>
            <a:r>
              <a:rPr lang="en-US" baseline="0" dirty="0" smtClean="0"/>
              <a:t> (movie making)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F03D4-D49F-4D2C-A973-B366CE555FC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21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0F03D4-D49F-4D2C-A973-B366CE555FC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81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A9BF-6150-47A9-9CA0-F6CAD1B043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7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FA9BF-6150-47A9-9CA0-F6CAD1B043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80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1D0A2-4C95-4A0B-BF25-E4DA59585F8B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06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62C9F-5C4E-46DD-9474-C046E8EE7859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7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6DFF9-69FB-4B6D-9B7B-B0D948021B05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0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E1259-2C75-4732-B5F7-31230F29273F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94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C852E-1074-45F4-BB4C-FAA6BD382155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2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F9C55-498C-4806-9DDF-EAF071EEEC30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0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DA5D8-92DD-4D27-BB91-B54AB434FF39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89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B2E13-51E1-499E-8D4C-6B334FDB2B6B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37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E41F-B546-4B32-979A-15E08F552536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7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4165-9D2A-4315-8DD6-9A6C95B1887B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6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897D9-D657-4661-A1B5-8B3527BD9F4D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496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0F8CC-EBB8-4C41-8A79-47414B2F462B}" type="datetime1">
              <a:rPr lang="en-US" smtClean="0"/>
              <a:t>3/2/2018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Kishan Kalburgi Srinivas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5D950-087B-4713-B217-E5FCE2E3C6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39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gif"/><Relationship Id="rId4" Type="http://schemas.openxmlformats.org/officeDocument/2006/relationships/image" Target="../media/image46.png"/><Relationship Id="rId9" Type="http://schemas.openxmlformats.org/officeDocument/2006/relationships/image" Target="../media/image5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png"/><Relationship Id="rId5" Type="http://schemas.openxmlformats.org/officeDocument/2006/relationships/image" Target="../media/image63.jpg"/><Relationship Id="rId4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n-US" dirty="0" smtClean="0"/>
              <a:t>Chapter 11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449" y="2463875"/>
            <a:ext cx="11289102" cy="1655762"/>
          </a:xfrm>
        </p:spPr>
        <p:txBody>
          <a:bodyPr>
            <a:noAutofit/>
          </a:bodyPr>
          <a:lstStyle/>
          <a:p>
            <a:r>
              <a:rPr lang="en-US" sz="6000" dirty="0" smtClean="0"/>
              <a:t>Communication and Collaboration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983411" y="4623758"/>
            <a:ext cx="4019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Sai Praneetha Jaladanki</a:t>
            </a:r>
          </a:p>
          <a:p>
            <a:r>
              <a:rPr lang="en-US" sz="2800" dirty="0" err="1" smtClean="0"/>
              <a:t>Kishan</a:t>
            </a:r>
            <a:r>
              <a:rPr lang="en-US" sz="2800" dirty="0" smtClean="0"/>
              <a:t> Kalburgi Srinivas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004649" y="4623757"/>
            <a:ext cx="4019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Rahul Reddy </a:t>
            </a:r>
            <a:r>
              <a:rPr lang="en-US" sz="2800" dirty="0" err="1" smtClean="0"/>
              <a:t>Lankala</a:t>
            </a:r>
            <a:endParaRPr lang="en-US" sz="2800" dirty="0" smtClean="0"/>
          </a:p>
          <a:p>
            <a:r>
              <a:rPr lang="en-US" sz="2800" dirty="0" smtClean="0"/>
              <a:t>Naveen Kumar </a:t>
            </a:r>
            <a:r>
              <a:rPr lang="en-US" sz="2800" dirty="0" err="1" smtClean="0"/>
              <a:t>Puvvada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001"/>
            <a:ext cx="10515600" cy="945060"/>
          </a:xfrm>
        </p:spPr>
        <p:txBody>
          <a:bodyPr/>
          <a:lstStyle/>
          <a:p>
            <a:pPr algn="ctr"/>
            <a:r>
              <a:rPr lang="en-US" dirty="0" smtClean="0"/>
              <a:t>Social </a:t>
            </a:r>
            <a:r>
              <a:rPr lang="en-US" dirty="0" smtClean="0"/>
              <a:t>Media </a:t>
            </a:r>
            <a:r>
              <a:rPr lang="en-US" dirty="0" smtClean="0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833"/>
            <a:ext cx="5783826" cy="48531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Facebook</a:t>
            </a:r>
          </a:p>
          <a:p>
            <a:r>
              <a:rPr lang="en-US" dirty="0" smtClean="0"/>
              <a:t>Facebook is another medium for conveying messages and information in a large scal</a:t>
            </a:r>
            <a:r>
              <a:rPr lang="en-US" dirty="0" smtClean="0"/>
              <a:t>e.</a:t>
            </a:r>
          </a:p>
          <a:p>
            <a:r>
              <a:rPr lang="en-US" dirty="0" smtClean="0"/>
              <a:t>Usage of Facebook is growing day by day it has become a zone for games, news, personal dairies.</a:t>
            </a:r>
          </a:p>
          <a:p>
            <a:r>
              <a:rPr lang="en-US" dirty="0" smtClean="0"/>
              <a:t>Facebook is another best platform for advertising.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Naveen Kumar Puvvada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12" y="1488441"/>
            <a:ext cx="3571875" cy="45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3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830"/>
            <a:ext cx="10515600" cy="794935"/>
          </a:xfrm>
        </p:spPr>
        <p:txBody>
          <a:bodyPr/>
          <a:lstStyle/>
          <a:p>
            <a:pPr algn="ctr"/>
            <a:r>
              <a:rPr lang="en-US" dirty="0" smtClean="0"/>
              <a:t>Social </a:t>
            </a:r>
            <a:r>
              <a:rPr lang="en-US" dirty="0" smtClean="0"/>
              <a:t>Media </a:t>
            </a:r>
            <a:r>
              <a:rPr lang="en-US" dirty="0" smtClean="0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4776"/>
            <a:ext cx="5061155" cy="481218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Mails</a:t>
            </a:r>
          </a:p>
          <a:p>
            <a:r>
              <a:rPr lang="en-US" dirty="0" smtClean="0"/>
              <a:t>Mails are one of the famous way of sending important texts and information from one peer to other.</a:t>
            </a:r>
          </a:p>
          <a:p>
            <a:r>
              <a:rPr lang="en-US" dirty="0" smtClean="0"/>
              <a:t>Emails like traditional business letters must be clear and concise. The body of the email should be direct and informative.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Naveen Kumar Puvvada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62" y="1132765"/>
            <a:ext cx="3947652" cy="2701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62" y="3951339"/>
            <a:ext cx="3947652" cy="25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534"/>
            <a:ext cx="10515600" cy="876821"/>
          </a:xfrm>
        </p:spPr>
        <p:txBody>
          <a:bodyPr/>
          <a:lstStyle/>
          <a:p>
            <a:pPr algn="ctr"/>
            <a:r>
              <a:rPr lang="en-US" dirty="0" smtClean="0"/>
              <a:t>Social </a:t>
            </a:r>
            <a:r>
              <a:rPr lang="en-US" dirty="0" smtClean="0"/>
              <a:t>Media </a:t>
            </a:r>
            <a:r>
              <a:rPr lang="en-US" dirty="0" smtClean="0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515" y="1408904"/>
            <a:ext cx="5429866" cy="479853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Snapchat</a:t>
            </a:r>
          </a:p>
          <a:p>
            <a:r>
              <a:rPr lang="en-US" sz="2400" dirty="0"/>
              <a:t>Snapchat is an image </a:t>
            </a:r>
            <a:r>
              <a:rPr lang="en-US" sz="2400" dirty="0" smtClean="0"/>
              <a:t>messaging</a:t>
            </a:r>
            <a:r>
              <a:rPr lang="en-US" sz="2400" dirty="0"/>
              <a:t> 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   and</a:t>
            </a:r>
            <a:r>
              <a:rPr lang="en-US" sz="2400" dirty="0"/>
              <a:t> multimedia mobile </a:t>
            </a:r>
            <a:r>
              <a:rPr lang="en-US" sz="2400" dirty="0" smtClean="0"/>
              <a:t>application.</a:t>
            </a:r>
          </a:p>
          <a:p>
            <a:r>
              <a:rPr lang="en-US" sz="2400" dirty="0"/>
              <a:t>The app has evolved from originally focusing on person-to-person photo sharing to presently featuring "Stories" of 24-hour chronological content, along with "Discover" to let brands show ad-supported short-form entertainment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Snapchat is th</a:t>
            </a:r>
            <a:r>
              <a:rPr lang="en-US" sz="2400" dirty="0" smtClean="0"/>
              <a:t>e first social media for usage of virtual reality stickers and augmented reality objects.</a:t>
            </a:r>
            <a:endParaRPr 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9529" y="6356349"/>
            <a:ext cx="2743200" cy="365125"/>
          </a:xfrm>
        </p:spPr>
        <p:txBody>
          <a:bodyPr/>
          <a:lstStyle/>
          <a:p>
            <a:fld id="{36C5D950-087B-4713-B217-E5FCE2E3C61A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231001" y="6368032"/>
            <a:ext cx="4114800" cy="365125"/>
          </a:xfrm>
        </p:spPr>
        <p:txBody>
          <a:bodyPr/>
          <a:lstStyle/>
          <a:p>
            <a:r>
              <a:rPr lang="en-US" dirty="0" smtClean="0"/>
              <a:t>Naveen Kumar Puvvada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311" y="1378424"/>
            <a:ext cx="2947219" cy="5160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378424"/>
            <a:ext cx="2934927" cy="51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240"/>
            <a:ext cx="10515600" cy="740344"/>
          </a:xfrm>
        </p:spPr>
        <p:txBody>
          <a:bodyPr/>
          <a:lstStyle/>
          <a:p>
            <a:pPr algn="ctr"/>
            <a:r>
              <a:rPr lang="en-US" dirty="0" smtClean="0"/>
              <a:t>Social </a:t>
            </a:r>
            <a:r>
              <a:rPr lang="en-US" dirty="0" smtClean="0"/>
              <a:t>Media </a:t>
            </a:r>
            <a:r>
              <a:rPr lang="en-US" dirty="0" smtClean="0"/>
              <a:t>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833"/>
            <a:ext cx="5046406" cy="485313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News</a:t>
            </a:r>
          </a:p>
          <a:p>
            <a:r>
              <a:rPr lang="en-US" sz="2400" dirty="0">
                <a:latin typeface="Calibri (Body)"/>
                <a:cs typeface="Times New Roman" panose="02020603050405020304" pitchFamily="18" charset="0"/>
              </a:rPr>
              <a:t>The news media or news</a:t>
            </a:r>
            <a:r>
              <a:rPr lang="en-US" sz="2400" b="1" dirty="0">
                <a:latin typeface="Calibri (Body)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alibri (Body)"/>
                <a:cs typeface="Times New Roman" panose="02020603050405020304" pitchFamily="18" charset="0"/>
              </a:rPr>
              <a:t>industry are forms of mass </a:t>
            </a:r>
            <a:r>
              <a:rPr lang="en-US" sz="2400" dirty="0" smtClean="0">
                <a:latin typeface="Calibri (Body)"/>
                <a:cs typeface="Times New Roman" panose="02020603050405020304" pitchFamily="18" charset="0"/>
              </a:rPr>
              <a:t>media that </a:t>
            </a:r>
            <a:r>
              <a:rPr lang="en-US" sz="2400" dirty="0">
                <a:latin typeface="Calibri (Body)"/>
                <a:cs typeface="Times New Roman" panose="02020603050405020304" pitchFamily="18" charset="0"/>
              </a:rPr>
              <a:t>focus on delivering </a:t>
            </a:r>
            <a:r>
              <a:rPr lang="en-US" sz="2400" dirty="0" smtClean="0">
                <a:latin typeface="Calibri (Body)"/>
                <a:cs typeface="Times New Roman" panose="02020603050405020304" pitchFamily="18" charset="0"/>
              </a:rPr>
              <a:t>news</a:t>
            </a:r>
            <a:r>
              <a:rPr lang="en-US" sz="2400" dirty="0">
                <a:latin typeface="Calibri (Body)"/>
                <a:cs typeface="Times New Roman" panose="02020603050405020304" pitchFamily="18" charset="0"/>
              </a:rPr>
              <a:t> to the </a:t>
            </a:r>
            <a:r>
              <a:rPr lang="en-US" sz="2400" dirty="0" smtClean="0">
                <a:latin typeface="Calibri (Body)"/>
                <a:cs typeface="Times New Roman" panose="02020603050405020304" pitchFamily="18" charset="0"/>
              </a:rPr>
              <a:t>general public</a:t>
            </a:r>
            <a:r>
              <a:rPr lang="en-US" sz="2400" dirty="0">
                <a:latin typeface="Calibri (Body)"/>
                <a:cs typeface="Times New Roman" panose="02020603050405020304" pitchFamily="18" charset="0"/>
              </a:rPr>
              <a:t> or a target public</a:t>
            </a:r>
            <a:r>
              <a:rPr lang="en-US" sz="2400" dirty="0" smtClean="0">
                <a:latin typeface="Calibri (Body)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smtClean="0">
                <a:latin typeface="Calibri (Body)"/>
                <a:cs typeface="Times New Roman" panose="02020603050405020304" pitchFamily="18" charset="0"/>
              </a:rPr>
              <a:t>Media is a large network where we can get to know what happens in the world with just fingertips away.</a:t>
            </a:r>
            <a:endParaRPr lang="en-US" sz="2400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Naveen Kumar Puvvada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94" y="211362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5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Collaboration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Collaboration</a:t>
            </a:r>
            <a:r>
              <a:rPr lang="en-US" dirty="0"/>
              <a:t> occurs when two or more </a:t>
            </a:r>
          </a:p>
          <a:p>
            <a:pPr marL="0" indent="0">
              <a:buNone/>
            </a:pPr>
            <a:r>
              <a:rPr lang="en-US" dirty="0"/>
              <a:t>people or organizations work together </a:t>
            </a:r>
          </a:p>
          <a:p>
            <a:pPr marL="0" indent="0">
              <a:buNone/>
            </a:pPr>
            <a:r>
              <a:rPr lang="en-US" dirty="0"/>
              <a:t>realize or achieve a goal.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Most collaboration requires leadership.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188" y="1690688"/>
            <a:ext cx="4107611" cy="413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Nunito SemiBold"/>
                <a:cs typeface="Nunito SemiBold"/>
                <a:sym typeface="Nunito SemiBold"/>
              </a:rPr>
              <a:t>Means</a:t>
            </a:r>
            <a:r>
              <a:rPr lang="en-US" b="1" dirty="0"/>
              <a:t> of Collaboration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lvl="1" indent="0">
              <a:spcBef>
                <a:spcPts val="0"/>
              </a:spcBef>
              <a:buSzPts val="1800"/>
              <a:buNone/>
            </a:pPr>
            <a:endParaRPr lang="en-US" sz="2800" dirty="0">
              <a:ea typeface="Nunito SemiBold"/>
              <a:cs typeface="Nunito SemiBold"/>
              <a:sym typeface="Nunito SemiBold"/>
            </a:endParaRPr>
          </a:p>
          <a:p>
            <a:pPr marL="1028700" lvl="1" indent="-457200">
              <a:spcBef>
                <a:spcPts val="0"/>
              </a:spcBef>
              <a:buSzPct val="75000"/>
            </a:pPr>
            <a:r>
              <a:rPr lang="en-US" sz="2800" dirty="0">
                <a:ea typeface="Nunito SemiBold"/>
                <a:cs typeface="Nunito SemiBold"/>
                <a:sym typeface="Nunito SemiBold"/>
              </a:rPr>
              <a:t>The atomic unit of collaboration for electronic-mail users is the message; the FROM party sends a message to the TO party.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endParaRPr lang="en-US" sz="2800" dirty="0">
              <a:ea typeface="Nunito SemiBold"/>
              <a:cs typeface="Nunito SemiBold"/>
              <a:sym typeface="Nunito SemiBold"/>
            </a:endParaRPr>
          </a:p>
          <a:p>
            <a:pPr marL="571500" lvl="1" indent="0">
              <a:spcBef>
                <a:spcPts val="0"/>
              </a:spcBef>
              <a:buSzPts val="1800"/>
              <a:buNone/>
            </a:pPr>
            <a:endParaRPr lang="en-US" sz="2800" dirty="0">
              <a:ea typeface="Nunito SemiBold"/>
              <a:cs typeface="Nunito SemiBold"/>
              <a:sym typeface="Nunito SemiBold"/>
            </a:endParaRPr>
          </a:p>
          <a:p>
            <a:pPr marL="1028700" lvl="1" indent="-457200">
              <a:spcBef>
                <a:spcPts val="0"/>
              </a:spcBef>
              <a:buSzPts val="1800"/>
            </a:pPr>
            <a:r>
              <a:rPr lang="en-US" sz="2800" dirty="0">
                <a:ea typeface="Nunito SemiBold"/>
                <a:cs typeface="Nunito SemiBold"/>
                <a:sym typeface="Nunito SemiBold"/>
              </a:rPr>
              <a:t>Newsgroups, list servers, discussion boards, conferences, blogs, and wikis</a:t>
            </a:r>
            <a:endParaRPr lang="en-US" sz="2800" dirty="0"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64" y="365125"/>
            <a:ext cx="2668168" cy="1759788"/>
          </a:xfrm>
          <a:prstGeom prst="rect">
            <a:avLst/>
          </a:prstGeom>
        </p:spPr>
      </p:pic>
      <p:pic>
        <p:nvPicPr>
          <p:cNvPr id="7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087" y="4699082"/>
            <a:ext cx="1652625" cy="130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75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Models of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>
            <a:noAutofit/>
          </a:bodyPr>
          <a:lstStyle/>
          <a:p>
            <a:pPr marL="0" lv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000000"/>
                </a:solidFill>
                <a:ea typeface="Nunito SemiBold"/>
                <a:cs typeface="Nunito SemiBold"/>
                <a:sym typeface="Nunito SemiBold"/>
              </a:rPr>
              <a:t>Consider a typical day of your busy life:</a:t>
            </a:r>
          </a:p>
          <a:p>
            <a:pPr marL="457200" lvl="0" indent="-342900">
              <a:spcBef>
                <a:spcPts val="400"/>
              </a:spcBef>
              <a:buClr>
                <a:srgbClr val="000000"/>
              </a:buClr>
              <a:buSzPts val="1800"/>
              <a:buFont typeface="Nunito SemiBold"/>
              <a:buChar char="●"/>
            </a:pPr>
            <a:r>
              <a:rPr lang="en-US" dirty="0">
                <a:solidFill>
                  <a:srgbClr val="000000"/>
                </a:solidFill>
                <a:ea typeface="Nunito SemiBold"/>
                <a:cs typeface="Nunito SemiBold"/>
                <a:sym typeface="Nunito SemiBold"/>
              </a:rPr>
              <a:t>wake up</a:t>
            </a:r>
          </a:p>
          <a:p>
            <a:pPr marL="457200" lvl="0" indent="-342900">
              <a:spcBef>
                <a:spcPts val="0"/>
              </a:spcBef>
              <a:buSzPts val="1800"/>
              <a:buFont typeface="Nunito SemiBold"/>
              <a:buChar char="●"/>
            </a:pPr>
            <a:r>
              <a:rPr lang="en-US" dirty="0">
                <a:solidFill>
                  <a:srgbClr val="000000"/>
                </a:solidFill>
                <a:ea typeface="Nunito SemiBold"/>
                <a:cs typeface="Nunito SemiBold"/>
                <a:sym typeface="Nunito SemiBold"/>
              </a:rPr>
              <a:t>see social media sites </a:t>
            </a:r>
          </a:p>
          <a:p>
            <a:pPr marL="457200" lvl="0" indent="-342900">
              <a:spcBef>
                <a:spcPts val="0"/>
              </a:spcBef>
              <a:buSzPts val="1800"/>
              <a:buFont typeface="Nunito SemiBold"/>
              <a:buChar char="●"/>
            </a:pPr>
            <a:r>
              <a:rPr lang="en-US" dirty="0">
                <a:solidFill>
                  <a:srgbClr val="000000"/>
                </a:solidFill>
                <a:ea typeface="Nunito SemiBold"/>
                <a:cs typeface="Nunito SemiBold"/>
                <a:sym typeface="Nunito SemiBold"/>
              </a:rPr>
              <a:t>go to work</a:t>
            </a:r>
          </a:p>
          <a:p>
            <a:pPr marL="457200" lvl="0" indent="-342900">
              <a:spcBef>
                <a:spcPts val="0"/>
              </a:spcBef>
              <a:buSzPts val="1800"/>
              <a:buFont typeface="Nunito SemiBold"/>
              <a:buChar char="●"/>
            </a:pPr>
            <a:r>
              <a:rPr lang="en-US" dirty="0">
                <a:solidFill>
                  <a:srgbClr val="000000"/>
                </a:solidFill>
                <a:ea typeface="Nunito SemiBold"/>
                <a:cs typeface="Nunito SemiBold"/>
                <a:sym typeface="Nunito SemiBold"/>
              </a:rPr>
              <a:t>chat with a friend at work</a:t>
            </a:r>
          </a:p>
          <a:p>
            <a:pPr marL="457200" lvl="0" indent="-342900">
              <a:spcBef>
                <a:spcPts val="0"/>
              </a:spcBef>
              <a:buSzPts val="1800"/>
              <a:buFont typeface="Nunito SemiBold"/>
              <a:buChar char="●"/>
            </a:pPr>
            <a:r>
              <a:rPr lang="en-US" dirty="0">
                <a:solidFill>
                  <a:srgbClr val="000000"/>
                </a:solidFill>
                <a:ea typeface="Nunito SemiBold"/>
                <a:cs typeface="Nunito SemiBold"/>
                <a:sym typeface="Nunito SemiBold"/>
              </a:rPr>
              <a:t>post a question to a video or a blog</a:t>
            </a:r>
          </a:p>
          <a:p>
            <a:pPr marL="457200" lvl="0" indent="-342900">
              <a:spcBef>
                <a:spcPts val="0"/>
              </a:spcBef>
              <a:buSzPts val="1800"/>
              <a:buFont typeface="Nunito SemiBold"/>
              <a:buChar char="●"/>
            </a:pPr>
            <a:r>
              <a:rPr lang="en-US" dirty="0">
                <a:solidFill>
                  <a:srgbClr val="000000"/>
                </a:solidFill>
                <a:ea typeface="Nunito SemiBold"/>
                <a:cs typeface="Nunito SemiBold"/>
                <a:sym typeface="Nunito SemiBold"/>
              </a:rPr>
              <a:t>on the way out of the office, text a friend to coordinate dinner plans.</a:t>
            </a:r>
          </a:p>
          <a:p>
            <a:pPr marL="457200" lvl="0" indent="-342900">
              <a:spcBef>
                <a:spcPts val="0"/>
              </a:spcBef>
              <a:buClr>
                <a:srgbClr val="000000"/>
              </a:buClr>
              <a:buSzPts val="1800"/>
              <a:buFont typeface="Nunito SemiBold"/>
              <a:buChar char="●"/>
            </a:pPr>
            <a:r>
              <a:rPr lang="en-US" dirty="0">
                <a:solidFill>
                  <a:srgbClr val="000000"/>
                </a:solidFill>
                <a:ea typeface="Nunito SemiBold"/>
                <a:cs typeface="Nunito SemiBold"/>
                <a:sym typeface="Nunito SemiBold"/>
              </a:rPr>
              <a:t>After dinner receive a crowd-based recommendation for a movie to watch. </a:t>
            </a:r>
            <a:endParaRPr lang="en-US" dirty="0">
              <a:ea typeface="Nunito SemiBold"/>
              <a:cs typeface="Nunito SemiBold"/>
              <a:sym typeface="Nunito SemiBold"/>
            </a:endParaRPr>
          </a:p>
          <a:p>
            <a:pPr marL="0" indent="0">
              <a:buNone/>
            </a:pPr>
            <a:r>
              <a:rPr lang="en-US" sz="1200" dirty="0" smtClean="0"/>
              <a:t>                                                       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  <p:pic>
        <p:nvPicPr>
          <p:cNvPr id="7" name="Shape 3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6050" y="5159953"/>
            <a:ext cx="1444675" cy="8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69" y="2762057"/>
            <a:ext cx="2672751" cy="1086928"/>
          </a:xfrm>
          <a:prstGeom prst="rect">
            <a:avLst/>
          </a:prstGeom>
        </p:spPr>
      </p:pic>
      <p:pic>
        <p:nvPicPr>
          <p:cNvPr id="9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799" y="2191921"/>
            <a:ext cx="1352091" cy="9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534875"/>
            <a:ext cx="24193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Synchronicity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AU" altLang="en-US" dirty="0"/>
          </a:p>
          <a:p>
            <a:pPr algn="just"/>
            <a:endParaRPr lang="en-AU" altLang="en-US" dirty="0" smtClean="0"/>
          </a:p>
          <a:p>
            <a:pPr algn="just"/>
            <a:endParaRPr lang="en-AU" altLang="en-US" dirty="0"/>
          </a:p>
          <a:p>
            <a:pPr algn="just"/>
            <a:endParaRPr lang="en-AU" altLang="en-US" dirty="0" smtClean="0"/>
          </a:p>
          <a:p>
            <a:pPr algn="just"/>
            <a:endParaRPr lang="en-AU" altLang="en-US" dirty="0" smtClean="0"/>
          </a:p>
          <a:p>
            <a:pPr marL="0" indent="0" algn="just">
              <a:buNone/>
            </a:pPr>
            <a:r>
              <a:rPr lang="en-AU" altLang="en-US" sz="1100" dirty="0" smtClean="0"/>
              <a:t>                                          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3833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88" y="580831"/>
            <a:ext cx="3449129" cy="10723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42224" y="5793865"/>
            <a:ext cx="4458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https://github.com/RahulReddyLankala/kafka</a:t>
            </a:r>
          </a:p>
        </p:txBody>
      </p:sp>
    </p:spTree>
    <p:extLst>
      <p:ext uri="{BB962C8B-B14F-4D97-AF65-F5344CB8AC3E}">
        <p14:creationId xmlns:p14="http://schemas.microsoft.com/office/powerpoint/2010/main" val="169368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Successful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955" y="1541417"/>
            <a:ext cx="10515600" cy="4814367"/>
          </a:xfrm>
        </p:spPr>
        <p:txBody>
          <a:bodyPr/>
          <a:lstStyle/>
          <a:p>
            <a:r>
              <a:rPr lang="en-US" dirty="0"/>
              <a:t>The idea of collaboration seems easy enough – just work together. But there’s more to it than that.</a:t>
            </a:r>
          </a:p>
          <a:p>
            <a:pPr marL="0" indent="0">
              <a:buNone/>
            </a:pPr>
            <a:endParaRPr lang="en-AU" altLang="en-US" dirty="0"/>
          </a:p>
          <a:p>
            <a:endParaRPr lang="en-AU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2877269"/>
            <a:ext cx="3714750" cy="25527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03906" y="5714333"/>
            <a:ext cx="506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https://tenor.com/search/but-wait-theres-more-gifs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9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Elements of Successful Collaboration (contd.)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>
            <a:noAutofit/>
          </a:bodyPr>
          <a:lstStyle/>
          <a:p>
            <a:pPr algn="just">
              <a:buSzPct val="74000"/>
            </a:pPr>
            <a:r>
              <a:rPr lang="en-US" sz="2400" dirty="0"/>
              <a:t> Clear definitions and agreements on the roles of partners.</a:t>
            </a:r>
          </a:p>
          <a:p>
            <a:pPr algn="just"/>
            <a:r>
              <a:rPr lang="en-US" sz="2400" dirty="0"/>
              <a:t> Open communication within teams to share the information necessary to carry out tasks.</a:t>
            </a:r>
          </a:p>
          <a:p>
            <a:pPr algn="just"/>
            <a:r>
              <a:rPr lang="en-US" sz="2400" dirty="0"/>
              <a:t> Identification of obstacles and addressing problems cooperatively as they occur. Teamwork is essential at all times.</a:t>
            </a:r>
          </a:p>
          <a:p>
            <a:pPr algn="just"/>
            <a:r>
              <a:rPr lang="en-US" sz="2400" dirty="0"/>
              <a:t> Group goals are placed above personal satisfaction and/or recognition.</a:t>
            </a:r>
          </a:p>
          <a:p>
            <a:pPr algn="just"/>
            <a:r>
              <a:rPr lang="en-US" sz="2400" dirty="0"/>
              <a:t>Willingness to apologize for missteps and ability to forgive others for mistakes. </a:t>
            </a:r>
            <a:endParaRPr lang="en-AU" altLang="en-US" sz="2400" dirty="0"/>
          </a:p>
          <a:p>
            <a:pPr marL="0" indent="0" algn="just">
              <a:buNone/>
            </a:pPr>
            <a:r>
              <a:rPr lang="en-AU" altLang="en-US" sz="2400" dirty="0"/>
              <a:t>                                                       </a:t>
            </a:r>
          </a:p>
          <a:p>
            <a:pPr lvl="1">
              <a:lnSpc>
                <a:spcPct val="80000"/>
              </a:lnSpc>
            </a:pPr>
            <a:endParaRPr lang="en-AU" altLang="en-US" dirty="0" smtClean="0"/>
          </a:p>
          <a:p>
            <a:pPr lvl="1">
              <a:lnSpc>
                <a:spcPct val="80000"/>
              </a:lnSpc>
            </a:pPr>
            <a:endParaRPr lang="en-AU" altLang="en-US" dirty="0" smtClean="0"/>
          </a:p>
          <a:p>
            <a:pPr marL="457200" lvl="1" indent="0">
              <a:lnSpc>
                <a:spcPct val="80000"/>
              </a:lnSpc>
              <a:buNone/>
            </a:pPr>
            <a:endParaRPr lang="en-AU" altLang="en-US" dirty="0" smtClean="0"/>
          </a:p>
          <a:p>
            <a:pPr lvl="1">
              <a:lnSpc>
                <a:spcPct val="80000"/>
              </a:lnSpc>
            </a:pPr>
            <a:endParaRPr lang="en-AU" altLang="en-US" dirty="0" smtClean="0"/>
          </a:p>
          <a:p>
            <a:pPr lvl="1">
              <a:lnSpc>
                <a:spcPct val="80000"/>
              </a:lnSpc>
            </a:pPr>
            <a:endParaRPr lang="en-AU" altLang="en-US" dirty="0" smtClean="0"/>
          </a:p>
          <a:p>
            <a:pPr lvl="1">
              <a:lnSpc>
                <a:spcPct val="80000"/>
              </a:lnSpc>
            </a:pPr>
            <a:endParaRPr lang="en-AU" altLang="en-US" dirty="0" smtClean="0"/>
          </a:p>
          <a:p>
            <a:pPr marL="457200" lvl="1" indent="0">
              <a:lnSpc>
                <a:spcPct val="80000"/>
              </a:lnSpc>
              <a:buNone/>
            </a:pPr>
            <a:r>
              <a:rPr lang="en-AU" altLang="en-US" dirty="0" smtClean="0"/>
              <a:t>                                                                </a:t>
            </a:r>
          </a:p>
          <a:p>
            <a:pPr lvl="1">
              <a:lnSpc>
                <a:spcPct val="80000"/>
              </a:lnSpc>
            </a:pPr>
            <a:endParaRPr lang="en-AU" altLang="en-US" dirty="0"/>
          </a:p>
          <a:p>
            <a:pPr lvl="1">
              <a:lnSpc>
                <a:spcPct val="80000"/>
              </a:lnSpc>
            </a:pPr>
            <a:endParaRPr lang="en-AU" altLang="en-US" dirty="0" smtClean="0"/>
          </a:p>
          <a:p>
            <a:pPr lvl="1">
              <a:lnSpc>
                <a:spcPct val="80000"/>
              </a:lnSpc>
            </a:pPr>
            <a:endParaRPr lang="en-AU" altLang="en-US" dirty="0"/>
          </a:p>
          <a:p>
            <a:pPr lvl="1">
              <a:lnSpc>
                <a:spcPct val="80000"/>
              </a:lnSpc>
            </a:pPr>
            <a:endParaRPr lang="en-AU" altLang="en-US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5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84814"/>
          </a:xfrm>
        </p:spPr>
        <p:txBody>
          <a:bodyPr>
            <a:normAutofit fontScale="90000"/>
          </a:bodyPr>
          <a:lstStyle/>
          <a:p>
            <a:r>
              <a:rPr lang="en-US" sz="8000" dirty="0" smtClean="0"/>
              <a:t>Topics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81497"/>
            <a:ext cx="9144000" cy="3076303"/>
          </a:xfrm>
        </p:spPr>
        <p:txBody>
          <a:bodyPr>
            <a:noAutofit/>
          </a:bodyPr>
          <a:lstStyle/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4800" dirty="0" smtClean="0"/>
              <a:t>Introduction</a:t>
            </a:r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4800" dirty="0" smtClean="0"/>
              <a:t>Models of Collaboration</a:t>
            </a:r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4800" dirty="0" smtClean="0"/>
              <a:t>Specific Goals and Context</a:t>
            </a:r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4800" dirty="0" smtClean="0"/>
              <a:t>Design Consideration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Naveen Kumar Puvvada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3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altLang="en-US" b="1" dirty="0" smtClean="0"/>
              <a:t>Feed Back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 </a:t>
            </a:r>
            <a:r>
              <a:rPr lang="en-US" dirty="0"/>
              <a:t>Although collaboration is often described as a “soft skill,” in today’s workplace it is just as vital as hard skills such as one's educational background and/or technical knowledge.</a:t>
            </a:r>
          </a:p>
          <a:p>
            <a:pPr>
              <a:lnSpc>
                <a:spcPct val="150000"/>
              </a:lnSpc>
            </a:pPr>
            <a:r>
              <a:rPr lang="en-US" dirty="0"/>
              <a:t>Even though productive collaboration skills may not be innate to some individuals, they can easily be learned and practiced to perfection.</a:t>
            </a:r>
          </a:p>
          <a:p>
            <a:pPr lvl="1">
              <a:lnSpc>
                <a:spcPct val="80000"/>
              </a:lnSpc>
            </a:pPr>
            <a:endParaRPr lang="en-AU" alt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Specific Goals and Contexts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Why do you think people collaborate</a:t>
            </a:r>
          </a:p>
          <a:p>
            <a:pPr marL="0" indent="0" algn="ctr">
              <a:buNone/>
            </a:pPr>
            <a:r>
              <a:rPr lang="en-US" sz="23900" dirty="0" smtClean="0"/>
              <a:t>?</a:t>
            </a:r>
            <a:endParaRPr lang="en-US" sz="9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9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smtClean="0"/>
              <a:t>Specific Goals and Contexts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dirty="0"/>
              <a:t>Communication and </a:t>
            </a:r>
            <a:r>
              <a:rPr lang="en-US" altLang="en-US" dirty="0" smtClean="0"/>
              <a:t>Conversation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/>
              <a:t>Online Markets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/>
              <a:t>Meeting Coordination</a:t>
            </a:r>
            <a:endParaRPr lang="en-US" alt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/>
              <a:t>Creative </a:t>
            </a:r>
            <a:r>
              <a:rPr lang="en-US" altLang="en-US" dirty="0" smtClean="0"/>
              <a:t>Production</a:t>
            </a:r>
            <a:endParaRPr lang="en-US" alt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/>
              <a:t>Crowdsourcing and </a:t>
            </a:r>
            <a:r>
              <a:rPr lang="en-US" altLang="en-US" dirty="0" smtClean="0"/>
              <a:t>Crowdwork</a:t>
            </a:r>
            <a:endParaRPr lang="en-US" alt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/>
              <a:t>Entertainment and </a:t>
            </a:r>
            <a:r>
              <a:rPr lang="en-US" altLang="en-US" dirty="0" smtClean="0"/>
              <a:t>Gaming</a:t>
            </a:r>
            <a:endParaRPr lang="en-US" alt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smtClean="0"/>
              <a:t>Education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8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Communication and Conversation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7526" y="2022764"/>
            <a:ext cx="1035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Most of the people share there ideas, information, and experience with family, or friends via conversation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718" y="2682607"/>
            <a:ext cx="4587887" cy="32865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60040" y="6075048"/>
            <a:ext cx="3831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www.mskellyatthelibrary.blogspot.com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4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Communication and Conversation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7527" y="1745670"/>
            <a:ext cx="1021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We can do this via voice, writing down those ideas, or by Animated emoji (started by Apple Inc.)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Tools for available </a:t>
            </a:r>
            <a:r>
              <a:rPr lang="en-US" dirty="0" smtClean="0"/>
              <a:t>conversation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3" y="2549235"/>
            <a:ext cx="3410162" cy="34715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7173" y="6020780"/>
            <a:ext cx="104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Snapchat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743" y="2549235"/>
            <a:ext cx="2259648" cy="34247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79795" y="6020780"/>
            <a:ext cx="221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Facebook Messenger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335" y="2549235"/>
            <a:ext cx="1884574" cy="33520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76210" y="6020780"/>
            <a:ext cx="216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iMessage</a:t>
            </a:r>
            <a:r>
              <a:rPr lang="en-US" dirty="0" smtClean="0"/>
              <a:t> from Apple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8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Online Markets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68505"/>
            <a:ext cx="2099396" cy="157454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15" y="3939581"/>
            <a:ext cx="3006870" cy="8099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199" y="1690688"/>
            <a:ext cx="10273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Buying, selling, and trading – they’ve been driving commerce for few thousands of years.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From past 20 years the nature of these activates has been changed dramatically as people adopt internet for shopping, trading, and selling.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506" y="3466810"/>
            <a:ext cx="1574547" cy="1574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567" y="3536331"/>
            <a:ext cx="3289697" cy="14355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60962" y="5057013"/>
            <a:ext cx="179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www.airbnb.com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94892" y="5057013"/>
            <a:ext cx="1617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www.ebay.com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81009" y="5057013"/>
            <a:ext cx="1846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www.flipkart.com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64856" y="5061711"/>
            <a:ext cx="1920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www.amazon.com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25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6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Online Markets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199" y="1690688"/>
            <a:ext cx="1027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Amazon customer reviews for Horse head mask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20" y="2060020"/>
            <a:ext cx="7680617" cy="417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911721" y="6109335"/>
            <a:ext cx="1920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www.amazon.com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5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Meeting Coordination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9818" y="1463040"/>
            <a:ext cx="954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Sometimes user need a communication tool in order to coordinate a meeting time and location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Such tools allow user to create a group and communicate with all the group members at a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62" y="2247483"/>
            <a:ext cx="6393873" cy="3602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721" y="5988297"/>
            <a:ext cx="18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Microsoft Outlook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07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Meeting Coordination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55" y="1457685"/>
            <a:ext cx="9802090" cy="4652681"/>
          </a:xfrm>
        </p:spPr>
      </p:pic>
      <p:sp>
        <p:nvSpPr>
          <p:cNvPr id="3" name="Rectangle 2"/>
          <p:cNvSpPr/>
          <p:nvPr/>
        </p:nvSpPr>
        <p:spPr>
          <a:xfrm>
            <a:off x="5091590" y="6110366"/>
            <a:ext cx="1919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www.meetup.com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2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6" y="71397"/>
            <a:ext cx="6513254" cy="6786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Meeting Coordination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111" y="4686776"/>
            <a:ext cx="4686322" cy="14990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22" y="3942323"/>
            <a:ext cx="1936383" cy="22961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0" y="1845425"/>
            <a:ext cx="100362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Another very popular context for meeting is online dating sites.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Needs for such tools very different when compared platforms like MeetUp.com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Main difference is scale of meeting, in this case……?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Potential romantic partners need ways to break the ice, it can be awkward sometimes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 smtClean="0"/>
              <a:t>This can be over come by talking to each other via dating platform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5819" r="10885" b="10546"/>
          <a:stretch/>
        </p:blipFill>
        <p:spPr>
          <a:xfrm>
            <a:off x="9658333" y="445108"/>
            <a:ext cx="1840624" cy="26458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61509" y="6261457"/>
            <a:ext cx="1725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www.tinder.com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70624" y="6236948"/>
            <a:ext cx="192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www.okcupid.com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29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44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3691"/>
            <a:ext cx="9144000" cy="152835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Introduction - Communication</a:t>
            </a:r>
            <a:endParaRPr lang="en-US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943" y="1672046"/>
            <a:ext cx="11038114" cy="4441372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>
                <a:cs typeface="Times New Roman" panose="02020603050405020304" pitchFamily="18" charset="0"/>
              </a:rPr>
              <a:t>Communication is act of conveying intended meanings and messages from one group to other through different ways.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000" dirty="0" smtClean="0">
                <a:cs typeface="Times New Roman" panose="02020603050405020304" pitchFamily="18" charset="0"/>
              </a:rPr>
              <a:t>Non -Verbal Communication.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2000" dirty="0" smtClean="0">
                <a:cs typeface="Times New Roman" panose="02020603050405020304" pitchFamily="18" charset="0"/>
              </a:rPr>
              <a:t>Verbal Communication.</a:t>
            </a:r>
          </a:p>
          <a:p>
            <a:pPr algn="l"/>
            <a:endParaRPr lang="en-US" sz="2000" dirty="0" smtClean="0"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Times New Roman" panose="02020603050405020304" pitchFamily="18" charset="0"/>
              </a:rPr>
              <a:t>Non –Verbal Communication:</a:t>
            </a:r>
          </a:p>
          <a:p>
            <a:pPr algn="l"/>
            <a:r>
              <a:rPr lang="en-US" sz="2000" dirty="0" smtClean="0">
                <a:cs typeface="Times New Roman" panose="02020603050405020304" pitchFamily="18" charset="0"/>
              </a:rPr>
              <a:t>Describes the process of conveying a type of information in the form of non</a:t>
            </a:r>
            <a:r>
              <a:rPr lang="en-US" sz="2000" dirty="0">
                <a:cs typeface="Times New Roman" panose="02020603050405020304" pitchFamily="18" charset="0"/>
              </a:rPr>
              <a:t>-linguistic representations</a:t>
            </a:r>
            <a:r>
              <a:rPr lang="en-US" sz="2000" dirty="0" smtClean="0"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2000" dirty="0" smtClean="0">
                <a:cs typeface="Times New Roman" panose="02020603050405020304" pitchFamily="18" charset="0"/>
              </a:rPr>
              <a:t>Examples : gestures, body language, Haptic Communication, Written texts(letters), Social Media.</a:t>
            </a:r>
          </a:p>
          <a:p>
            <a:pPr algn="l"/>
            <a:endParaRPr lang="en-US" sz="2000" dirty="0"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 smtClean="0">
                <a:cs typeface="Times New Roman" panose="02020603050405020304" pitchFamily="18" charset="0"/>
              </a:rPr>
              <a:t>Verbal Communication:</a:t>
            </a:r>
          </a:p>
          <a:p>
            <a:pPr algn="l"/>
            <a:r>
              <a:rPr lang="en-US" sz="2000" dirty="0" smtClean="0">
                <a:cs typeface="Times New Roman" panose="02020603050405020304" pitchFamily="18" charset="0"/>
              </a:rPr>
              <a:t>It is spoken or written way of  conveying a message. Human language can be defines as a system of symbols and grammars.</a:t>
            </a:r>
          </a:p>
          <a:p>
            <a:pPr algn="l"/>
            <a:r>
              <a:rPr lang="en-US" sz="2000" dirty="0" smtClean="0">
                <a:cs typeface="Times New Roman" panose="02020603050405020304" pitchFamily="18" charset="0"/>
              </a:rPr>
              <a:t>Example: Social Media.</a:t>
            </a:r>
          </a:p>
          <a:p>
            <a:pPr algn="l"/>
            <a:endParaRPr lang="en-US" sz="18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Naveen Kumar Puvvada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798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Creative Production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9984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Whether it’s developing new software, writing an online encyclopedia, or animating a movie, big creative projects demand that users work together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Work need to broken down in to pieces and re-assembled by underlying all the requirements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Various platforms and tools exist to help facilitate these activates such as,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38200" y="3316128"/>
            <a:ext cx="2621748" cy="2565131"/>
            <a:chOff x="-2706485" y="-1476375"/>
            <a:chExt cx="7620000" cy="81756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06485" y="-1476375"/>
              <a:ext cx="7620000" cy="63341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706485" y="4708525"/>
              <a:ext cx="7620000" cy="1990725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31" y="3316128"/>
            <a:ext cx="2043033" cy="26081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217" y="3430427"/>
            <a:ext cx="4739566" cy="23697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3412" y="5924256"/>
            <a:ext cx="179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www.github.com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66066" y="5924256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www.dropbox.com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73128" y="5907051"/>
            <a:ext cx="163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www.slack.com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30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" y="2938939"/>
            <a:ext cx="12197231" cy="3861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Creative Production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0" y="1764984"/>
            <a:ext cx="2682240" cy="1082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Director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3960" y="3534728"/>
            <a:ext cx="2682240" cy="1082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Music Director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72000" y="3534728"/>
            <a:ext cx="2682240" cy="1082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Dance Choreographers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061960" y="3534728"/>
            <a:ext cx="2682240" cy="1082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ight master/Action </a:t>
            </a:r>
            <a:r>
              <a:rPr lang="en-US" dirty="0"/>
              <a:t>choreographer</a:t>
            </a:r>
          </a:p>
        </p:txBody>
      </p:sp>
      <p:cxnSp>
        <p:nvCxnSpPr>
          <p:cNvPr id="39" name="Elbow Connector 38"/>
          <p:cNvCxnSpPr>
            <a:stCxn id="14" idx="0"/>
            <a:endCxn id="3" idx="2"/>
          </p:cNvCxnSpPr>
          <p:nvPr/>
        </p:nvCxnSpPr>
        <p:spPr>
          <a:xfrm rot="5400000" flipH="1" flipV="1">
            <a:off x="3885724" y="1507332"/>
            <a:ext cx="686752" cy="33680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6" idx="0"/>
          </p:cNvCxnSpPr>
          <p:nvPr/>
        </p:nvCxnSpPr>
        <p:spPr>
          <a:xfrm flipH="1" flipV="1">
            <a:off x="5906770" y="3191352"/>
            <a:ext cx="6350" cy="34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18" idx="0"/>
          </p:cNvCxnSpPr>
          <p:nvPr/>
        </p:nvCxnSpPr>
        <p:spPr>
          <a:xfrm>
            <a:off x="5913120" y="3191352"/>
            <a:ext cx="3489960" cy="3433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m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909" y="5083696"/>
            <a:ext cx="1857727" cy="143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ncing 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36" y="4193580"/>
            <a:ext cx="1894086" cy="272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960" y="4981406"/>
            <a:ext cx="2816247" cy="153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051560" y="1612584"/>
            <a:ext cx="10149840" cy="5077776"/>
            <a:chOff x="838200" y="1523998"/>
            <a:chExt cx="10461715" cy="51034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524951"/>
              <a:ext cx="3455450" cy="510254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979" y="1523999"/>
              <a:ext cx="3402331" cy="510349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986" y="1523998"/>
              <a:ext cx="3398929" cy="5103497"/>
            </a:xfrm>
            <a:prstGeom prst="rect">
              <a:avLst/>
            </a:prstGeom>
          </p:spPr>
        </p:pic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31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6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6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Crowdsourcing and Crowdwork</a:t>
            </a:r>
            <a:endParaRPr lang="en-US" dirty="0"/>
          </a:p>
        </p:txBody>
      </p:sp>
      <p:pic>
        <p:nvPicPr>
          <p:cNvPr id="2052" name="Picture 4" descr="Image result for fiver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52" y="3271838"/>
            <a:ext cx="3500755" cy="175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1844040"/>
            <a:ext cx="6537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 growing number of online services exist to help people find paid work as contractors online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The range of </a:t>
            </a:r>
            <a:r>
              <a:rPr lang="en-US" dirty="0" err="1" smtClean="0"/>
              <a:t>crowdwork</a:t>
            </a:r>
            <a:r>
              <a:rPr lang="en-US" dirty="0" smtClean="0"/>
              <a:t> platforms available, such as</a:t>
            </a:r>
            <a:endParaRPr lang="en-US" dirty="0"/>
          </a:p>
        </p:txBody>
      </p:sp>
      <p:pic>
        <p:nvPicPr>
          <p:cNvPr id="2054" name="Picture 6" descr="Image result for crowdflower log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9" y="4669949"/>
            <a:ext cx="878205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taskrabbit logo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3" y="2647633"/>
            <a:ext cx="2374583" cy="237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71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Crowdsourcing and Crowdwork</a:t>
            </a:r>
            <a:endParaRPr lang="en-US" dirty="0"/>
          </a:p>
        </p:txBody>
      </p:sp>
      <p:pic>
        <p:nvPicPr>
          <p:cNvPr id="4" name="Picture 3" descr="Macintosh HD:Users:nad:Documents:Dropbox:dtui6 shared:DTUI6-Drafts:Chapter 11 new - old chapter 9 - Comm and Collaboration:Figs:menu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120" y="1996887"/>
            <a:ext cx="6465570" cy="40062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38200" y="1350556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Historical </a:t>
            </a:r>
            <a:r>
              <a:rPr lang="en-US" dirty="0" smtClean="0"/>
              <a:t>menu </a:t>
            </a:r>
            <a:r>
              <a:rPr lang="en-US" dirty="0"/>
              <a:t>from Fleischmann’s Bakery digitized by the New York Public Library in collaboration with thousands of crowdsource volunteers who helped type in individual menu items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7557" y="6102434"/>
            <a:ext cx="24368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www.menus.nypl.org/menu_pages/5247</a:t>
            </a:r>
            <a:endParaRPr lang="en-US" sz="105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Entertainment and </a:t>
            </a:r>
            <a:r>
              <a:rPr lang="en-US" altLang="en-US" dirty="0" smtClean="0"/>
              <a:t>Gaming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38205"/>
            <a:ext cx="4617720" cy="2575822"/>
          </a:xfrm>
        </p:spPr>
      </p:pic>
      <p:sp>
        <p:nvSpPr>
          <p:cNvPr id="5" name="TextBox 4"/>
          <p:cNvSpPr txBox="1"/>
          <p:nvPr/>
        </p:nvSpPr>
        <p:spPr>
          <a:xfrm>
            <a:off x="944880" y="1493520"/>
            <a:ext cx="8656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Massive multiplayer online role-playing games (MMORPGs)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Such as,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World of Warcraft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Star Wars: The </a:t>
            </a:r>
            <a:r>
              <a:rPr lang="en-US" dirty="0"/>
              <a:t>O</a:t>
            </a:r>
            <a:r>
              <a:rPr lang="en-US" dirty="0" smtClean="0"/>
              <a:t>ld Republic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Whether fantasy, sci-fi, or otherwise themed, people enjoy playing such immersive games as they allow not only for the traditional fun of games, with goals, scoring and advancement , competition, and of goals.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99227" y="6344507"/>
            <a:ext cx="14956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171717"/>
                </a:solidFill>
              </a:rPr>
              <a:t>World of Warcraft</a:t>
            </a:r>
            <a:endParaRPr lang="en-US" sz="1400" dirty="0"/>
          </a:p>
        </p:txBody>
      </p:sp>
      <p:pic>
        <p:nvPicPr>
          <p:cNvPr id="3074" name="Picture 2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681" y="3738205"/>
            <a:ext cx="4497665" cy="257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8288053" y="6352151"/>
            <a:ext cx="884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171717"/>
                </a:solidFill>
              </a:rPr>
              <a:t>Star Wars</a:t>
            </a:r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8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Entertainment and Gaming</a:t>
            </a:r>
            <a:endParaRPr lang="en-US" dirty="0"/>
          </a:p>
        </p:txBody>
      </p:sp>
      <p:pic>
        <p:nvPicPr>
          <p:cNvPr id="4098" name="Picture 2" descr="Image result for 8 pool online gam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8" y="2846660"/>
            <a:ext cx="5530532" cy="318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racing online gam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33" y="2846660"/>
            <a:ext cx="5349597" cy="318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1432560"/>
            <a:ext cx="929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Other online social game include those that are integrated into social network sites like Facebook or Google where player can find and compete against others in classic games like 8pool </a:t>
            </a:r>
            <a:r>
              <a:rPr lang="en-US" dirty="0" err="1" smtClean="0"/>
              <a:t>etc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80475" y="6035040"/>
            <a:ext cx="3126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www.store.steampowered.com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76609" y="5992892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 pool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6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Education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Recent year have witnessed an explosion of interest in interactive course materials available online from platform like,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These courses have come to be known as massive open online courses (MOOCs) because they often offer open enrollment and attract anywhere from 100 to 10,000 students</a:t>
            </a:r>
            <a:endParaRPr lang="en-US" dirty="0"/>
          </a:p>
        </p:txBody>
      </p:sp>
      <p:pic>
        <p:nvPicPr>
          <p:cNvPr id="1026" name="Picture 2" descr="Image result for courser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94" y="2783650"/>
            <a:ext cx="6156960" cy="123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47" y="4176504"/>
            <a:ext cx="3067327" cy="2300496"/>
          </a:xfrm>
          <a:prstGeom prst="rect">
            <a:avLst/>
          </a:prstGeom>
        </p:spPr>
      </p:pic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454" y="4176504"/>
            <a:ext cx="4843146" cy="230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Kishan Kalburgi Srinivas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4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89272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b="1" dirty="0" smtClean="0"/>
              <a:t>Design Considerations</a:t>
            </a:r>
            <a:endParaRPr lang="en-US" sz="8000" b="1" dirty="0"/>
          </a:p>
        </p:txBody>
      </p:sp>
      <p:sp useBgFill="1">
        <p:nvSpPr>
          <p:cNvPr id="5" name="TextBox 4"/>
          <p:cNvSpPr txBox="1"/>
          <p:nvPr/>
        </p:nvSpPr>
        <p:spPr>
          <a:xfrm>
            <a:off x="1524000" y="4311838"/>
            <a:ext cx="7155766" cy="117457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088467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Common Ground</a:t>
            </a:r>
          </a:p>
          <a:p>
            <a:pPr lvl="1"/>
            <a:r>
              <a:rPr lang="en-US" dirty="0" smtClean="0"/>
              <a:t>Establishing a common ground while communication is very important for effective collaboration</a:t>
            </a:r>
          </a:p>
          <a:p>
            <a:pPr lvl="1"/>
            <a:r>
              <a:rPr lang="en-US" dirty="0" smtClean="0"/>
              <a:t>One common type of referencing is by pointing out a finger to an object</a:t>
            </a:r>
          </a:p>
          <a:p>
            <a:pPr lvl="1"/>
            <a:r>
              <a:rPr lang="en-US" dirty="0" smtClean="0"/>
              <a:t>Another way of referencing is to generalize the subject</a:t>
            </a:r>
          </a:p>
          <a:p>
            <a:pPr lvl="1"/>
            <a:r>
              <a:rPr lang="en-US" dirty="0" smtClean="0"/>
              <a:t>On social media, one can reference in different ways in different platforms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Cognitive Factors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/>
          <a:stretch/>
        </p:blipFill>
        <p:spPr>
          <a:xfrm>
            <a:off x="6155268" y="1825625"/>
            <a:ext cx="2455332" cy="3847042"/>
          </a:xfrm>
          <a:prstGeom prst="rect">
            <a:avLst/>
          </a:prstGeom>
        </p:spPr>
      </p:pic>
      <p:pic>
        <p:nvPicPr>
          <p:cNvPr id="11" name="WhatsApp Video 2018-03-01 at 6.07.14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8581" y="1391949"/>
            <a:ext cx="2385219" cy="4214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14181" y="5769159"/>
            <a:ext cx="69088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100" dirty="0"/>
              <a:t>http://www.safebee.com/health/what-do-if-youre-stuck-elevator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838200" y="1825625"/>
            <a:ext cx="5088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Common Ground</a:t>
            </a:r>
          </a:p>
          <a:p>
            <a:pPr lvl="1"/>
            <a:r>
              <a:rPr lang="en-US" dirty="0" smtClean="0"/>
              <a:t>Establishing a common ground while communication is very important for effective collaboration</a:t>
            </a:r>
          </a:p>
          <a:p>
            <a:pPr lvl="1"/>
            <a:r>
              <a:rPr lang="en-US" dirty="0" smtClean="0"/>
              <a:t>One common type of referencing is by pointing out a finger to an object</a:t>
            </a:r>
          </a:p>
          <a:p>
            <a:pPr lvl="1"/>
            <a:r>
              <a:rPr lang="en-US" dirty="0" smtClean="0"/>
              <a:t>Another way of referencing is to generalize the subject</a:t>
            </a:r>
          </a:p>
          <a:p>
            <a:pPr lvl="1"/>
            <a:r>
              <a:rPr lang="en-US" dirty="0" smtClean="0"/>
              <a:t>On social media, one can reference in different ways in different platforms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9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Cognitive Factors</a:t>
            </a:r>
            <a:endParaRPr lang="en-US" dirty="0"/>
          </a:p>
        </p:txBody>
      </p:sp>
      <p:pic>
        <p:nvPicPr>
          <p:cNvPr id="12" name="WhatsApp Video 2018-03-01 at 6.07.13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9062" y="1646238"/>
            <a:ext cx="2520538" cy="47101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55" y="1394884"/>
            <a:ext cx="2789430" cy="4961466"/>
          </a:xfrm>
          <a:prstGeom prst="rect">
            <a:avLst/>
          </a:prstGeom>
        </p:spPr>
      </p:pic>
      <p:sp>
        <p:nvSpPr>
          <p:cNvPr id="13" name="Content Placeholder 5"/>
          <p:cNvSpPr txBox="1">
            <a:spLocks/>
          </p:cNvSpPr>
          <p:nvPr/>
        </p:nvSpPr>
        <p:spPr>
          <a:xfrm>
            <a:off x="567510" y="1808692"/>
            <a:ext cx="50884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Common Ground</a:t>
            </a:r>
          </a:p>
          <a:p>
            <a:pPr lvl="1"/>
            <a:r>
              <a:rPr lang="en-US" dirty="0" smtClean="0"/>
              <a:t>On social media, one can reference in different ways in different platforms</a:t>
            </a:r>
          </a:p>
          <a:p>
            <a:pPr lvl="1"/>
            <a:r>
              <a:rPr lang="en-US" dirty="0" smtClean="0"/>
              <a:t>In Twitter, you can retweet or quote a tweet </a:t>
            </a:r>
          </a:p>
          <a:p>
            <a:pPr lvl="1"/>
            <a:r>
              <a:rPr lang="en-US" dirty="0" smtClean="0"/>
              <a:t>On Facebook or Instagram, you can tag your friend or any other user by using ‘@’ before their name.</a:t>
            </a:r>
          </a:p>
          <a:p>
            <a:pPr lvl="1"/>
            <a:r>
              <a:rPr lang="en-US" dirty="0" smtClean="0"/>
              <a:t>To know more about a common topic you can simply follow the topic name preceding with a ‘#’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0082" y="399617"/>
            <a:ext cx="9144000" cy="915443"/>
          </a:xfrm>
        </p:spPr>
        <p:txBody>
          <a:bodyPr/>
          <a:lstStyle/>
          <a:p>
            <a:r>
              <a:rPr lang="en-US" dirty="0" smtClean="0"/>
              <a:t>Introduction (continued)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0147" y="1315060"/>
            <a:ext cx="11163869" cy="3973253"/>
          </a:xfrm>
        </p:spPr>
        <p:txBody>
          <a:bodyPr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dirty="0">
                <a:cs typeface="Times New Roman" panose="02020603050405020304" pitchFamily="18" charset="0"/>
              </a:rPr>
              <a:t>Constant and immediate communication and interaction </a:t>
            </a:r>
            <a:r>
              <a:rPr lang="en-US" sz="2800" dirty="0" smtClean="0">
                <a:cs typeface="Times New Roman" panose="02020603050405020304" pitchFamily="18" charset="0"/>
              </a:rPr>
              <a:t>with </a:t>
            </a:r>
            <a:r>
              <a:rPr lang="en-US" sz="2800" dirty="0">
                <a:cs typeface="Times New Roman" panose="02020603050405020304" pitchFamily="18" charset="0"/>
              </a:rPr>
              <a:t>family, friends, collaborators, colleagues, coworkers, </a:t>
            </a:r>
            <a:r>
              <a:rPr lang="en-US" sz="2800" dirty="0" smtClean="0">
                <a:cs typeface="Times New Roman" panose="02020603050405020304" pitchFamily="18" charset="0"/>
              </a:rPr>
              <a:t>and </a:t>
            </a:r>
            <a:r>
              <a:rPr lang="en-US" sz="2800" dirty="0">
                <a:cs typeface="Times New Roman" panose="02020603050405020304" pitchFamily="18" charset="0"/>
              </a:rPr>
              <a:t>even pets is now commonplace in the increasingly </a:t>
            </a:r>
            <a:r>
              <a:rPr lang="en-US" sz="2800" dirty="0" smtClean="0">
                <a:cs typeface="Times New Roman" panose="02020603050405020304" pitchFamily="18" charset="0"/>
              </a:rPr>
              <a:t>networked world.</a:t>
            </a:r>
          </a:p>
          <a:p>
            <a:pPr marL="285750" indent="-285750" algn="l">
              <a:buFont typeface="Times New Roman" panose="02020603050405020304" pitchFamily="18" charset="0"/>
              <a:buChar char="‣"/>
            </a:pPr>
            <a:r>
              <a:rPr lang="en-US" sz="2800" dirty="0" smtClean="0">
                <a:cs typeface="Times New Roman" panose="02020603050405020304" pitchFamily="18" charset="0"/>
              </a:rPr>
              <a:t>Social </a:t>
            </a:r>
            <a:r>
              <a:rPr lang="en-US" sz="2800" dirty="0">
                <a:cs typeface="Times New Roman" panose="02020603050405020304" pitchFamily="18" charset="0"/>
              </a:rPr>
              <a:t>networks, newsfeeds, alerts and have become part of our </a:t>
            </a:r>
            <a:r>
              <a:rPr lang="en-US" sz="2800" dirty="0" smtClean="0">
                <a:cs typeface="Times New Roman" panose="02020603050405020304" pitchFamily="18" charset="0"/>
              </a:rPr>
              <a:t>daily lives.</a:t>
            </a:r>
          </a:p>
          <a:p>
            <a:pPr marL="285750" indent="-285750" algn="l">
              <a:buFont typeface="Times New Roman" panose="02020603050405020304" pitchFamily="18" charset="0"/>
              <a:buChar char="‣"/>
            </a:pPr>
            <a:r>
              <a:rPr lang="en-US" sz="2800" dirty="0" smtClean="0">
                <a:cs typeface="Times New Roman" panose="02020603050405020304" pitchFamily="18" charset="0"/>
              </a:rPr>
              <a:t>Designers need to consider the downside and negative exigencies of such systems.</a:t>
            </a:r>
          </a:p>
          <a:p>
            <a:pPr marL="285750" indent="-285750" algn="l">
              <a:buFont typeface="Times New Roman" panose="02020603050405020304" pitchFamily="18" charset="0"/>
              <a:buChar char="‣"/>
            </a:pPr>
            <a:r>
              <a:rPr lang="en-US" sz="2800" dirty="0" smtClean="0">
                <a:cs typeface="Times New Roman" panose="02020603050405020304" pitchFamily="18" charset="0"/>
              </a:rPr>
              <a:t>Communication and collaboration tools shape the ability to work and accomplish shared goals with one another.</a:t>
            </a:r>
          </a:p>
          <a:p>
            <a:pPr marL="285750" indent="-285750" algn="l">
              <a:buFont typeface="Times New Roman" panose="02020603050405020304" pitchFamily="18" charset="0"/>
              <a:buChar char="‣"/>
            </a:pPr>
            <a:r>
              <a:rPr lang="en-US" sz="2800" dirty="0" smtClean="0">
                <a:cs typeface="Times New Roman" panose="02020603050405020304" pitchFamily="18" charset="0"/>
              </a:rPr>
              <a:t>Design for these systems can be more complex than single – user interfaces because of its far – reaching, networked and social aspects.</a:t>
            </a:r>
          </a:p>
          <a:p>
            <a:pPr marL="285750" indent="-285750" algn="l">
              <a:buFont typeface="Times New Roman" panose="02020603050405020304" pitchFamily="18" charset="0"/>
              <a:buChar char="‣"/>
            </a:pPr>
            <a:endParaRPr lang="en-US" sz="1600" dirty="0" smtClean="0">
              <a:cs typeface="Times New Roman" panose="02020603050405020304" pitchFamily="18" charset="0"/>
            </a:endParaRPr>
          </a:p>
          <a:p>
            <a:pPr algn="l"/>
            <a:endParaRPr lang="en-US" sz="1600" dirty="0"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Naveen Kumar Puvvada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139267" cy="4351338"/>
          </a:xfrm>
        </p:spPr>
        <p:txBody>
          <a:bodyPr/>
          <a:lstStyle/>
          <a:p>
            <a:r>
              <a:rPr lang="en-US" dirty="0" smtClean="0"/>
              <a:t>Social Cues</a:t>
            </a:r>
          </a:p>
          <a:p>
            <a:pPr lvl="1"/>
            <a:r>
              <a:rPr lang="en-US" dirty="0" smtClean="0"/>
              <a:t>Emoticons or </a:t>
            </a:r>
            <a:r>
              <a:rPr lang="en-US" dirty="0" err="1" smtClean="0"/>
              <a:t>Emojis</a:t>
            </a:r>
            <a:r>
              <a:rPr lang="en-US" dirty="0" smtClean="0"/>
              <a:t> as they are properly known are the most popular non verbal form of communication</a:t>
            </a:r>
          </a:p>
          <a:p>
            <a:pPr lvl="1"/>
            <a:r>
              <a:rPr lang="en-US" dirty="0" smtClean="0"/>
              <a:t>Other non verbal communications are hand gestures, gaze and body postures</a:t>
            </a:r>
          </a:p>
          <a:p>
            <a:pPr lvl="1"/>
            <a:r>
              <a:rPr lang="en-US" dirty="0" smtClean="0"/>
              <a:t>In chat based systems, the most popular non verbal communication are the </a:t>
            </a:r>
            <a:r>
              <a:rPr lang="en-US" dirty="0" err="1" smtClean="0"/>
              <a:t>emojis</a:t>
            </a:r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Cognitive Factors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" t="21667" r="10929"/>
          <a:stretch/>
        </p:blipFill>
        <p:spPr>
          <a:xfrm>
            <a:off x="7357532" y="4001294"/>
            <a:ext cx="2946401" cy="21359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31000" y="6060001"/>
            <a:ext cx="51392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https://vivegroups.com/body-language-non-verbal-communications/</a:t>
            </a:r>
          </a:p>
          <a:p>
            <a:endParaRPr lang="en-US" dirty="0"/>
          </a:p>
        </p:txBody>
      </p:sp>
      <p:pic>
        <p:nvPicPr>
          <p:cNvPr id="11" name="tumblr_inline_nfz16a8UsY1scftb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06733" y="1583827"/>
            <a:ext cx="2997200" cy="19981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77466" y="3710251"/>
            <a:ext cx="6214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http://tgifridays.tumblr.com/post/104414185390/fridays-holiday-hacks-hilarious-charades-clues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40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4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5"/>
            <a:ext cx="513926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Social Cues</a:t>
            </a:r>
          </a:p>
          <a:p>
            <a:pPr lvl="1"/>
            <a:r>
              <a:rPr lang="en-US" dirty="0" smtClean="0"/>
              <a:t>Different versions of different devices display the same emoticon in different ways</a:t>
            </a:r>
          </a:p>
          <a:p>
            <a:pPr lvl="1"/>
            <a:r>
              <a:rPr lang="en-US" dirty="0" smtClean="0"/>
              <a:t>Emoticons or </a:t>
            </a:r>
            <a:r>
              <a:rPr lang="en-US" dirty="0" err="1" smtClean="0"/>
              <a:t>Emojis</a:t>
            </a:r>
            <a:r>
              <a:rPr lang="en-US" dirty="0" smtClean="0"/>
              <a:t> as they are properly known are the most popular non verbal form of communication</a:t>
            </a:r>
          </a:p>
          <a:p>
            <a:pPr lvl="1"/>
            <a:r>
              <a:rPr lang="en-US" dirty="0" smtClean="0"/>
              <a:t>No matter how they are different in design, they can effectively communicate the idea</a:t>
            </a:r>
          </a:p>
          <a:p>
            <a:pPr lvl="1"/>
            <a:endParaRPr lang="en-US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Cognitive Factors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86" y="1762390"/>
            <a:ext cx="4249027" cy="441457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4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67400" cy="4351338"/>
          </a:xfrm>
        </p:spPr>
        <p:txBody>
          <a:bodyPr/>
          <a:lstStyle/>
          <a:p>
            <a:r>
              <a:rPr lang="en-US" dirty="0" smtClean="0"/>
              <a:t>Activity Awareness</a:t>
            </a:r>
          </a:p>
          <a:p>
            <a:pPr lvl="1"/>
            <a:r>
              <a:rPr lang="en-US" dirty="0" smtClean="0"/>
              <a:t>Keeping track of activities on any platform provides accountability </a:t>
            </a:r>
          </a:p>
          <a:p>
            <a:pPr lvl="1"/>
            <a:r>
              <a:rPr lang="en-US" dirty="0" smtClean="0"/>
              <a:t>We can also keep track the contributors performing the task</a:t>
            </a:r>
          </a:p>
          <a:p>
            <a:pPr lvl="1"/>
            <a:r>
              <a:rPr lang="en-US" dirty="0" smtClean="0"/>
              <a:t>To revert back changes if any, it is easy to identify the steps and do the necessary action</a:t>
            </a:r>
          </a:p>
          <a:p>
            <a:pPr lvl="1"/>
            <a:r>
              <a:rPr lang="en-US" dirty="0" smtClean="0"/>
              <a:t>Bar graphs and other data visualization tools can be used to monitor the activity</a:t>
            </a:r>
          </a:p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Cognitive Factors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33" y="2022475"/>
            <a:ext cx="4038122" cy="320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86161" y="5884575"/>
            <a:ext cx="8644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http://blog.socialobby.com/2014/04/now-brands-can-have-deeper-look-sense.html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6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867400" cy="4351338"/>
          </a:xfrm>
        </p:spPr>
        <p:txBody>
          <a:bodyPr/>
          <a:lstStyle/>
          <a:p>
            <a:r>
              <a:rPr lang="en-US" dirty="0" smtClean="0"/>
              <a:t>Interruptions</a:t>
            </a:r>
          </a:p>
          <a:p>
            <a:pPr lvl="1"/>
            <a:r>
              <a:rPr lang="en-US" dirty="0" smtClean="0"/>
              <a:t>Any unseen instance that causes communication to pause or stop is called interruption</a:t>
            </a:r>
          </a:p>
          <a:p>
            <a:pPr lvl="1"/>
            <a:r>
              <a:rPr lang="en-US" dirty="0" smtClean="0"/>
              <a:t>Network issues, failed connectivity, poor internet services are few of the major interruptions a user can experience</a:t>
            </a:r>
          </a:p>
          <a:p>
            <a:pPr lvl="1"/>
            <a:r>
              <a:rPr lang="en-US" dirty="0" smtClean="0"/>
              <a:t>During an on-going call, a new message, alert or another call may cause an interruption and provide hindrance in communication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Cognitive Factors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95" y="1646238"/>
            <a:ext cx="2405776" cy="4279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18" y="1914572"/>
            <a:ext cx="2833116" cy="27391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17152" y="4784586"/>
            <a:ext cx="2675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https://blogs.technet.microsoft.com/stevemoore/2017/06/14/call-controls-are-unavailable-due-to-network-issues-call-via-work/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156" y="1843088"/>
            <a:ext cx="4832844" cy="4351338"/>
          </a:xfrm>
        </p:spPr>
        <p:txBody>
          <a:bodyPr/>
          <a:lstStyle/>
          <a:p>
            <a:pPr lvl="1"/>
            <a:r>
              <a:rPr lang="en-US" altLang="en-US" sz="2800" dirty="0" smtClean="0"/>
              <a:t>Privacy</a:t>
            </a:r>
          </a:p>
          <a:p>
            <a:pPr lvl="2"/>
            <a:r>
              <a:rPr lang="en-US" altLang="en-US" sz="2400" dirty="0" smtClean="0"/>
              <a:t>Important to know who has performed what activity</a:t>
            </a:r>
          </a:p>
          <a:p>
            <a:pPr lvl="2"/>
            <a:r>
              <a:rPr lang="en-US" altLang="en-US" sz="2400" dirty="0" smtClean="0"/>
              <a:t>Need privacy to limit audience</a:t>
            </a:r>
          </a:p>
          <a:p>
            <a:pPr lvl="2"/>
            <a:r>
              <a:rPr lang="en-US" altLang="en-US" sz="2400" dirty="0" smtClean="0"/>
              <a:t>Different users may need different amounts of privacy</a:t>
            </a:r>
          </a:p>
          <a:p>
            <a:pPr marL="914400" lvl="2" indent="0">
              <a:buNone/>
            </a:pPr>
            <a:endParaRPr lang="en-US" altLang="en-US" sz="2400" dirty="0"/>
          </a:p>
          <a:p>
            <a:pPr marL="457200" lvl="1" indent="0">
              <a:buNone/>
            </a:pPr>
            <a:endParaRPr lang="en-US" alt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966486"/>
            <a:ext cx="3157203" cy="21553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692" y="3439712"/>
            <a:ext cx="3147332" cy="291663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Individual Factors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906" y="1654832"/>
            <a:ext cx="2436586" cy="43338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44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4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86707"/>
            <a:ext cx="6972500" cy="6162260"/>
          </a:xfrm>
        </p:spPr>
        <p:txBody>
          <a:bodyPr>
            <a:normAutofit/>
          </a:bodyPr>
          <a:lstStyle/>
          <a:p>
            <a:pPr lvl="1"/>
            <a:r>
              <a:rPr lang="en-US" altLang="en-US" sz="2800" dirty="0"/>
              <a:t>Identity </a:t>
            </a:r>
            <a:endParaRPr lang="en-US" altLang="en-US" sz="2800" dirty="0" smtClean="0"/>
          </a:p>
          <a:p>
            <a:pPr lvl="2"/>
            <a:r>
              <a:rPr lang="en-US" altLang="en-US" sz="2400" dirty="0" smtClean="0"/>
              <a:t>Online communities ask many questions to know how people portray themselves</a:t>
            </a:r>
          </a:p>
          <a:p>
            <a:pPr lvl="2"/>
            <a:r>
              <a:rPr lang="en-US" altLang="en-US" sz="2400" dirty="0" smtClean="0"/>
              <a:t>This is when there is no physical presence of the person to validate</a:t>
            </a:r>
          </a:p>
          <a:p>
            <a:pPr lvl="2"/>
            <a:r>
              <a:rPr lang="en-US" altLang="en-US" sz="2400" dirty="0" smtClean="0"/>
              <a:t>The decision to reveal their identity relies completely with the user</a:t>
            </a:r>
          </a:p>
          <a:p>
            <a:pPr lvl="2"/>
            <a:r>
              <a:rPr lang="en-US" altLang="en-US" sz="2400" dirty="0" smtClean="0"/>
              <a:t>However, in case of financial transactions, it is mandatory.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Individual Factors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8" t="20511" r="13061"/>
          <a:stretch/>
        </p:blipFill>
        <p:spPr>
          <a:xfrm>
            <a:off x="7963100" y="1349569"/>
            <a:ext cx="3096816" cy="2167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461" y="3683869"/>
            <a:ext cx="3945777" cy="21679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72982" y="5894685"/>
            <a:ext cx="11357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https://www.packtpub.com/books/content/oracle-e-business-suite-creating-bank-accounts-and-cash-forecasts</a:t>
            </a:r>
          </a:p>
          <a:p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266461" y="3427082"/>
            <a:ext cx="70332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https://multiracialnetwork.wordpress.com/tag/survey-question/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45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689819"/>
            <a:ext cx="490211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800" dirty="0"/>
              <a:t>Trust and </a:t>
            </a:r>
            <a:r>
              <a:rPr lang="en-US" altLang="en-US" sz="2800" dirty="0" smtClean="0"/>
              <a:t>Reputation</a:t>
            </a:r>
          </a:p>
          <a:p>
            <a:pPr lvl="2"/>
            <a:r>
              <a:rPr lang="en-US" altLang="en-US" sz="2400" dirty="0" smtClean="0"/>
              <a:t>Online users build trust upon the performance and the reviews of other users</a:t>
            </a:r>
          </a:p>
          <a:p>
            <a:pPr lvl="2"/>
            <a:r>
              <a:rPr lang="en-US" altLang="en-US" sz="2400" dirty="0" smtClean="0"/>
              <a:t>Positive reviews and high performance statistics tend to build trust amongst the users</a:t>
            </a:r>
          </a:p>
          <a:p>
            <a:pPr lvl="2"/>
            <a:r>
              <a:rPr lang="en-US" altLang="en-US" sz="2400" dirty="0" smtClean="0"/>
              <a:t>Customer complaints, inefficient system of work structure leads to bad reputation </a:t>
            </a:r>
            <a:endParaRPr lang="en-US" altLang="en-US" sz="24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z="28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Individual Factors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35" y="4234828"/>
            <a:ext cx="3409586" cy="1879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9" y="1333611"/>
            <a:ext cx="5173134" cy="28830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11183" y="3824718"/>
            <a:ext cx="1770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www.bakemeawish.com</a:t>
            </a:r>
            <a:r>
              <a:rPr lang="en-US" sz="1200" dirty="0"/>
              <a:t>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66333" y="5783255"/>
            <a:ext cx="36272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https://wwhttps://www.highya.com/wish-com-reviews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46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69068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800" dirty="0" smtClean="0"/>
              <a:t>Motivation</a:t>
            </a:r>
          </a:p>
          <a:p>
            <a:pPr lvl="2"/>
            <a:r>
              <a:rPr lang="en-US" altLang="en-US" sz="2400" dirty="0" smtClean="0"/>
              <a:t>The need to communicate and engage is very important in a interactive system</a:t>
            </a:r>
          </a:p>
          <a:p>
            <a:pPr lvl="2"/>
            <a:r>
              <a:rPr lang="en-US" altLang="en-US" sz="2400" dirty="0" smtClean="0"/>
              <a:t>There are active media consumers and each of them have their specific needs</a:t>
            </a:r>
          </a:p>
          <a:p>
            <a:pPr lvl="2"/>
            <a:endParaRPr lang="en-US" altLang="en-US" sz="2400" dirty="0"/>
          </a:p>
          <a:p>
            <a:pPr marL="914400" lvl="2" indent="0">
              <a:buNone/>
            </a:pPr>
            <a:endParaRPr lang="en-US" altLang="en-US" sz="2400" dirty="0" smtClean="0"/>
          </a:p>
          <a:p>
            <a:pPr lvl="2"/>
            <a:endParaRPr lang="en-US" altLang="en-US" sz="2400" dirty="0"/>
          </a:p>
          <a:p>
            <a:pPr marL="914400" lvl="2" indent="0">
              <a:buNone/>
            </a:pPr>
            <a:endParaRPr lang="en-US" altLang="en-US" sz="2400" dirty="0" smtClean="0"/>
          </a:p>
          <a:p>
            <a:pPr lvl="2"/>
            <a:endParaRPr lang="en-US" altLang="en-US" sz="2400" dirty="0" smtClean="0"/>
          </a:p>
          <a:p>
            <a:pPr lvl="2"/>
            <a:r>
              <a:rPr lang="en-US" altLang="en-US" sz="2400" dirty="0" smtClean="0"/>
              <a:t>The user motivation is better understood through survey polls, interest groups and the rising popularity of that particular media</a:t>
            </a:r>
          </a:p>
          <a:p>
            <a:pPr lvl="2"/>
            <a:endParaRPr lang="en-US" altLang="en-US" sz="2400" dirty="0" smtClean="0"/>
          </a:p>
          <a:p>
            <a:pPr lvl="2"/>
            <a:endParaRPr lang="en-US" altLang="en-US" sz="2400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z="28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Individual Factors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027" y="3514195"/>
            <a:ext cx="2929467" cy="164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03" y="3687762"/>
            <a:ext cx="1300693" cy="13006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365" y="3079920"/>
            <a:ext cx="2184400" cy="218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0800000" flipV="1">
            <a:off x="4769004" y="4775150"/>
            <a:ext cx="2774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http://www.stickpng.com/img/icons-logos-emojis/tech-companies/netflix-logo</a:t>
            </a:r>
          </a:p>
        </p:txBody>
      </p:sp>
      <p:sp>
        <p:nvSpPr>
          <p:cNvPr id="11" name="TextBox 10"/>
          <p:cNvSpPr txBox="1"/>
          <p:nvPr/>
        </p:nvSpPr>
        <p:spPr>
          <a:xfrm rot="10800000" flipV="1">
            <a:off x="8548598" y="4987320"/>
            <a:ext cx="3136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 rot="10800000" flipV="1">
            <a:off x="9176755" y="5005983"/>
            <a:ext cx="3136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https</a:t>
            </a:r>
            <a:r>
              <a:rPr lang="en-US" sz="1200" dirty="0"/>
              <a:t>://twitter.com/linkedin</a:t>
            </a:r>
          </a:p>
        </p:txBody>
      </p:sp>
      <p:sp>
        <p:nvSpPr>
          <p:cNvPr id="13" name="TextBox 12"/>
          <p:cNvSpPr txBox="1"/>
          <p:nvPr/>
        </p:nvSpPr>
        <p:spPr>
          <a:xfrm rot="10800000" flipV="1">
            <a:off x="990599" y="4894988"/>
            <a:ext cx="353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https</a:t>
            </a:r>
            <a:r>
              <a:rPr lang="en-US" sz="1200" dirty="0"/>
              <a:t>://en.instagram-brand.com/guidelines/general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47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1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689819"/>
            <a:ext cx="606213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800" dirty="0" smtClean="0"/>
              <a:t>Leadership</a:t>
            </a:r>
          </a:p>
          <a:p>
            <a:pPr lvl="2"/>
            <a:r>
              <a:rPr lang="en-US" altLang="en-US" sz="2400" dirty="0" smtClean="0"/>
              <a:t>The ability to guide a group’s interest</a:t>
            </a:r>
          </a:p>
          <a:p>
            <a:pPr lvl="2"/>
            <a:r>
              <a:rPr lang="en-US" altLang="en-US" sz="2400" dirty="0" smtClean="0"/>
              <a:t>Should maintain awareness of the group’s nature of work</a:t>
            </a:r>
          </a:p>
          <a:p>
            <a:pPr lvl="2"/>
            <a:r>
              <a:rPr lang="en-US" altLang="en-US" sz="2400" dirty="0" smtClean="0"/>
              <a:t>Leader is also the member of the group but articulates higher level of the group ideas </a:t>
            </a:r>
          </a:p>
          <a:p>
            <a:pPr lvl="2"/>
            <a:r>
              <a:rPr lang="en-US" altLang="en-US" sz="2400" dirty="0" smtClean="0"/>
              <a:t>Often initiate projects, suggest ways to regulate the activities of the group and takes responsibility</a:t>
            </a:r>
            <a:endParaRPr lang="en-US" altLang="en-US" sz="24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z="28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Individual Factors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116781"/>
            <a:ext cx="2243665" cy="22436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34" y="3665666"/>
            <a:ext cx="3911602" cy="26906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62133" y="3388124"/>
            <a:ext cx="9129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https://www.iconfinder.com/Icons/266546/community_group_leader_office_icon#size=128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48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Collective Factors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689819"/>
            <a:ext cx="49106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800" dirty="0" smtClean="0"/>
              <a:t>Deviance</a:t>
            </a:r>
          </a:p>
          <a:p>
            <a:pPr lvl="2"/>
            <a:r>
              <a:rPr lang="en-US" altLang="en-US" sz="2400" dirty="0" smtClean="0"/>
              <a:t>Any type of behavior different from the usual and standard ways</a:t>
            </a:r>
          </a:p>
          <a:p>
            <a:pPr lvl="2"/>
            <a:r>
              <a:rPr lang="en-US" altLang="en-US" sz="2400" dirty="0" smtClean="0"/>
              <a:t>Different cultures, different societies and different diversity groups have different norms that they follow</a:t>
            </a:r>
          </a:p>
          <a:p>
            <a:pPr lvl="2"/>
            <a:r>
              <a:rPr lang="en-US" altLang="en-US" sz="2400" dirty="0" smtClean="0"/>
              <a:t>People intentionally violating these norms are termed to be ‘trolls’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z="28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63" y="1843088"/>
            <a:ext cx="2895600" cy="2851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391" y="2891218"/>
            <a:ext cx="3116069" cy="3149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50723" y="6167477"/>
            <a:ext cx="45524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https://9gag.com/tag/troll-physics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74742" y="4883498"/>
            <a:ext cx="455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https://www.buzzfeed.com/kaylayandoli/yo-momma?utm_term=.hgAE1NLr1E#.se85NJODN5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49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3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n-lt"/>
              </a:rPr>
              <a:t>Gesture Communication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753" y="1405859"/>
            <a:ext cx="11498435" cy="4396514"/>
          </a:xfrm>
        </p:spPr>
        <p:txBody>
          <a:bodyPr>
            <a:normAutofit/>
          </a:bodyPr>
          <a:lstStyle/>
          <a:p>
            <a:pPr marL="682625" lvl="3" indent="-109538"/>
            <a:r>
              <a:rPr lang="en-US" sz="2800" dirty="0">
                <a:cs typeface="Times New Roman" panose="02020603050405020304" pitchFamily="18" charset="0"/>
              </a:rPr>
              <a:t>A gesture is a form of </a:t>
            </a:r>
            <a:r>
              <a:rPr lang="en-US" sz="2800" dirty="0" smtClean="0">
                <a:cs typeface="Times New Roman" panose="02020603050405020304" pitchFamily="18" charset="0"/>
              </a:rPr>
              <a:t>non-verbal communication</a:t>
            </a:r>
            <a:r>
              <a:rPr lang="en-US" sz="2800" dirty="0">
                <a:cs typeface="Times New Roman" panose="02020603050405020304" pitchFamily="18" charset="0"/>
              </a:rPr>
              <a:t> or non-vocal communication in which visible bodily actions communicate particular messages, either in place of, or in conjunction with, </a:t>
            </a:r>
            <a:r>
              <a:rPr lang="en-US" sz="2800" dirty="0" smtClean="0">
                <a:cs typeface="Times New Roman" panose="02020603050405020304" pitchFamily="18" charset="0"/>
              </a:rPr>
              <a:t>speech.</a:t>
            </a:r>
          </a:p>
          <a:p>
            <a:pPr marL="573088" lvl="3" indent="0"/>
            <a:r>
              <a:rPr lang="en-US" sz="2800" dirty="0" smtClean="0">
                <a:cs typeface="Times New Roman" panose="02020603050405020304" pitchFamily="18" charset="0"/>
              </a:rPr>
              <a:t> </a:t>
            </a:r>
            <a:r>
              <a:rPr lang="en-US" sz="2800" dirty="0">
                <a:cs typeface="Times New Roman" panose="02020603050405020304" pitchFamily="18" charset="0"/>
              </a:rPr>
              <a:t>Gestures include movement of the </a:t>
            </a:r>
            <a:r>
              <a:rPr lang="en-US" sz="2800" dirty="0" smtClean="0">
                <a:cs typeface="Times New Roman" panose="02020603050405020304" pitchFamily="18" charset="0"/>
              </a:rPr>
              <a:t>hands,</a:t>
            </a:r>
            <a:r>
              <a:rPr lang="en-US" sz="2800" dirty="0">
                <a:cs typeface="Times New Roman" panose="02020603050405020304" pitchFamily="18" charset="0"/>
              </a:rPr>
              <a:t> </a:t>
            </a:r>
            <a:r>
              <a:rPr lang="en-US" sz="2800" dirty="0" smtClean="0">
                <a:cs typeface="Times New Roman" panose="02020603050405020304" pitchFamily="18" charset="0"/>
              </a:rPr>
              <a:t>face, </a:t>
            </a:r>
            <a:r>
              <a:rPr lang="en-US" sz="2800" dirty="0">
                <a:cs typeface="Times New Roman" panose="02020603050405020304" pitchFamily="18" charset="0"/>
              </a:rPr>
              <a:t>or other parts of the </a:t>
            </a:r>
            <a:r>
              <a:rPr lang="en-US" sz="2800" dirty="0" smtClean="0">
                <a:cs typeface="Times New Roman" panose="02020603050405020304" pitchFamily="18" charset="0"/>
              </a:rPr>
              <a:t>body.</a:t>
            </a:r>
            <a:endParaRPr lang="en-US" sz="2800" dirty="0"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94596"/>
            <a:ext cx="3488239" cy="2533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21" y="3385071"/>
            <a:ext cx="3655325" cy="254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672" y="3394596"/>
            <a:ext cx="3351271" cy="254317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Naveen Kumar Puvvada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7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Collective Factors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152400" y="1843088"/>
            <a:ext cx="62484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800" dirty="0" smtClean="0"/>
              <a:t>Moderation</a:t>
            </a:r>
          </a:p>
          <a:p>
            <a:pPr lvl="2"/>
            <a:r>
              <a:rPr lang="en-US" altLang="en-US" sz="2400" dirty="0" smtClean="0"/>
              <a:t>A moderator resolves the issues faced in deviation</a:t>
            </a:r>
          </a:p>
          <a:p>
            <a:pPr lvl="2"/>
            <a:r>
              <a:rPr lang="en-US" altLang="en-US" sz="2400" dirty="0" smtClean="0"/>
              <a:t>A moderator could be a person or an algorithm to filter posts by the text, fake reviews etc.  </a:t>
            </a:r>
          </a:p>
          <a:p>
            <a:pPr lvl="2"/>
            <a:r>
              <a:rPr lang="en-US" altLang="en-US" sz="2400" dirty="0" smtClean="0"/>
              <a:t>To solve an issue, a moderator can ban the user, provide transparency, and explain the community guidelines.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z="28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46658" y="1669371"/>
            <a:ext cx="6527883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800" dirty="0" smtClean="0"/>
              <a:t>Policies and Norms</a:t>
            </a:r>
          </a:p>
          <a:p>
            <a:pPr lvl="2"/>
            <a:r>
              <a:rPr lang="en-US" altLang="en-US" sz="2400" dirty="0" smtClean="0"/>
              <a:t>Defines what content is acceptable and un-acceptable to the users</a:t>
            </a:r>
          </a:p>
          <a:p>
            <a:pPr lvl="2"/>
            <a:r>
              <a:rPr lang="en-US" altLang="en-US" sz="2400" dirty="0" smtClean="0"/>
              <a:t>Any violation of such norms is punishable legally</a:t>
            </a:r>
          </a:p>
          <a:p>
            <a:pPr lvl="2"/>
            <a:r>
              <a:rPr lang="en-US" altLang="en-US" sz="2400" dirty="0" smtClean="0"/>
              <a:t>Spell check, duplicate postings, look out for original content are few of the rules that are implied</a:t>
            </a:r>
          </a:p>
          <a:p>
            <a:pPr lvl="2"/>
            <a:r>
              <a:rPr lang="en-US" altLang="en-US" sz="2400" dirty="0" smtClean="0"/>
              <a:t>Automatically, any content posted with deviations can be taken down keeping in mind the design implications of the communication technology</a:t>
            </a:r>
            <a:endParaRPr lang="en-US" altLang="en-US" sz="28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08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683" y="0"/>
            <a:ext cx="5693434" cy="265693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90600" y="18114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0599" y="3137050"/>
            <a:ext cx="101202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The most effective way of communication, irrespective of the medium, is the best when it is clear, short and easily understandable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Communication breaks barriers of language, culture, race and nationality when expressed in common social cues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Collaboration comes into the picture when there is a lot to convey and it can be done in very organized way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Implementing design in communication always leads to less interruptions, high clarity and the scope of improvement is always evident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51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711" r="2008" b="9434"/>
          <a:stretch/>
        </p:blipFill>
        <p:spPr>
          <a:xfrm>
            <a:off x="2449902" y="0"/>
            <a:ext cx="7004649" cy="37783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25283" y="3916392"/>
            <a:ext cx="9213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Questions?</a:t>
            </a:r>
            <a:endParaRPr lang="en-US" sz="6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56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2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n-lt"/>
              </a:rPr>
              <a:t>Haptic Communication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Haptic communication is a branch of </a:t>
            </a:r>
            <a:r>
              <a:rPr lang="en-US" dirty="0" smtClean="0">
                <a:cs typeface="Times New Roman" panose="02020603050405020304" pitchFamily="18" charset="0"/>
              </a:rPr>
              <a:t>nonverbal communication</a:t>
            </a:r>
            <a:r>
              <a:rPr lang="en-US" dirty="0">
                <a:cs typeface="Times New Roman" panose="02020603050405020304" pitchFamily="18" charset="0"/>
              </a:rPr>
              <a:t> that refers to the ways in which people and animals communicate and interact via the sense of touch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cs typeface="Times New Roman" panose="02020603050405020304" pitchFamily="18" charset="0"/>
              </a:rPr>
              <a:t>Touch can be categorized in many terms such as positive, playful, control, ritualistic, task-related or unintentional</a:t>
            </a:r>
            <a:r>
              <a:rPr lang="en-US" dirty="0" smtClean="0"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cs typeface="Times New Roman" panose="02020603050405020304" pitchFamily="18" charset="0"/>
              </a:rPr>
              <a:t>			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PLAYFUL					POSITIVE &amp; RITUALISTIC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71" y="3833742"/>
            <a:ext cx="1905000" cy="1428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69" y="3833742"/>
            <a:ext cx="1835623" cy="142875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Naveen Kumar Puvvada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8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29" y="38237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Textual Communication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567" y="1492214"/>
            <a:ext cx="6288335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cs typeface="Times New Roman" panose="02020603050405020304" pitchFamily="18" charset="0"/>
              </a:rPr>
              <a:t>Non-verbal communications are multifunctional. Textual communication can be both verbal and non-verbal communication.</a:t>
            </a:r>
          </a:p>
          <a:p>
            <a:r>
              <a:rPr lang="en-US" sz="2400" dirty="0" smtClean="0">
                <a:cs typeface="Times New Roman" panose="02020603050405020304" pitchFamily="18" charset="0"/>
              </a:rPr>
              <a:t>Based on the usage of the language and colors one can decide the nature of communication.</a:t>
            </a:r>
          </a:p>
          <a:p>
            <a:r>
              <a:rPr lang="en-US" sz="2400" dirty="0" smtClean="0">
                <a:cs typeface="Times New Roman" panose="02020603050405020304" pitchFamily="18" charset="0"/>
              </a:rPr>
              <a:t>Usage of emoji’s and capitalization is a clue foe usage of non-verbal medium.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35" y="1236815"/>
            <a:ext cx="3623094" cy="50306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Naveen Kumar Puvvada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1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n-lt"/>
              </a:rPr>
              <a:t>Social </a:t>
            </a:r>
            <a:r>
              <a:rPr lang="en-US" dirty="0" smtClean="0">
                <a:latin typeface="+mn-lt"/>
              </a:rPr>
              <a:t>Media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Social media refers to the means of interactions among people in which they create, share, and/or exchange information and ideas in virtual communities and networks</a:t>
            </a:r>
            <a:r>
              <a:rPr lang="en-US" sz="2400" dirty="0" smtClean="0"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 smtClean="0">
                <a:cs typeface="Times New Roman" panose="02020603050405020304" pitchFamily="18" charset="0"/>
              </a:rPr>
              <a:t>These social media communication can be public/private depending on the users ideology.</a:t>
            </a:r>
          </a:p>
          <a:p>
            <a:r>
              <a:rPr lang="en-US" sz="2400" dirty="0" smtClean="0">
                <a:cs typeface="Times New Roman" panose="02020603050405020304" pitchFamily="18" charset="0"/>
              </a:rPr>
              <a:t>Some examples of social networking are</a:t>
            </a:r>
            <a:r>
              <a:rPr lang="en-US" sz="2400" dirty="0" smtClean="0">
                <a:cs typeface="Times New Roman" panose="02020603050405020304" pitchFamily="18" charset="0"/>
              </a:rPr>
              <a:t>:</a:t>
            </a:r>
            <a:endParaRPr lang="en-US" sz="2400" dirty="0" smtClean="0"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cs typeface="Times New Roman" panose="02020603050405020304" pitchFamily="18" charset="0"/>
              </a:rPr>
              <a:t>Twitter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cs typeface="Times New Roman" panose="02020603050405020304" pitchFamily="18" charset="0"/>
              </a:rPr>
              <a:t>Facebook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cs typeface="Times New Roman" panose="02020603050405020304" pitchFamily="18" charset="0"/>
              </a:rPr>
              <a:t>Mails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cs typeface="Times New Roman" panose="02020603050405020304" pitchFamily="18" charset="0"/>
              </a:rPr>
              <a:t>Snapchat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cs typeface="Times New Roman" panose="02020603050405020304" pitchFamily="18" charset="0"/>
              </a:rPr>
              <a:t>News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Naveen Kumar Puvvada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397" y="3795381"/>
            <a:ext cx="3458058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8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6604"/>
            <a:ext cx="10515600" cy="926413"/>
          </a:xfrm>
        </p:spPr>
        <p:txBody>
          <a:bodyPr/>
          <a:lstStyle/>
          <a:p>
            <a:pPr algn="ctr"/>
            <a:r>
              <a:rPr lang="en-US" dirty="0" smtClean="0">
                <a:latin typeface="+mn-lt"/>
              </a:rPr>
              <a:t>Social </a:t>
            </a:r>
            <a:r>
              <a:rPr lang="en-US" dirty="0" smtClean="0">
                <a:latin typeface="+mn-lt"/>
              </a:rPr>
              <a:t>Media </a:t>
            </a:r>
            <a:r>
              <a:rPr lang="en-US" dirty="0" smtClean="0">
                <a:latin typeface="+mn-lt"/>
              </a:rPr>
              <a:t>(continued)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1316"/>
            <a:ext cx="10515600" cy="4839482"/>
          </a:xfrm>
        </p:spPr>
        <p:txBody>
          <a:bodyPr/>
          <a:lstStyle/>
          <a:p>
            <a:r>
              <a:rPr lang="en-US" sz="2400" dirty="0" smtClean="0">
                <a:cs typeface="Times New Roman" panose="02020603050405020304" pitchFamily="18" charset="0"/>
              </a:rPr>
              <a:t>Twitter</a:t>
            </a:r>
            <a:r>
              <a:rPr lang="en-US" sz="2400" dirty="0">
                <a:cs typeface="Times New Roman" panose="02020603050405020304" pitchFamily="18" charset="0"/>
              </a:rPr>
              <a:t> </a:t>
            </a:r>
            <a:r>
              <a:rPr lang="en-US" sz="2400" dirty="0" smtClean="0">
                <a:cs typeface="Times New Roman" panose="02020603050405020304" pitchFamily="18" charset="0"/>
              </a:rPr>
              <a:t>is </a:t>
            </a:r>
            <a:r>
              <a:rPr lang="en-US" sz="2400" dirty="0">
                <a:cs typeface="Times New Roman" panose="02020603050405020304" pitchFamily="18" charset="0"/>
              </a:rPr>
              <a:t>an online </a:t>
            </a:r>
            <a:r>
              <a:rPr lang="en-US" sz="2400" dirty="0" smtClean="0">
                <a:cs typeface="Times New Roman" panose="02020603050405020304" pitchFamily="18" charset="0"/>
              </a:rPr>
              <a:t>news</a:t>
            </a:r>
            <a:r>
              <a:rPr lang="en-US" sz="2400" dirty="0">
                <a:cs typeface="Times New Roman" panose="02020603050405020304" pitchFamily="18" charset="0"/>
              </a:rPr>
              <a:t> and </a:t>
            </a:r>
            <a:r>
              <a:rPr lang="en-US" sz="2400" dirty="0" smtClean="0">
                <a:cs typeface="Times New Roman" panose="02020603050405020304" pitchFamily="18" charset="0"/>
              </a:rPr>
              <a:t>social networking</a:t>
            </a:r>
            <a:r>
              <a:rPr lang="en-US" sz="2400" dirty="0">
                <a:cs typeface="Times New Roman" panose="02020603050405020304" pitchFamily="18" charset="0"/>
              </a:rPr>
              <a:t> service where users post and interact with messages, known as "tweets." </a:t>
            </a:r>
            <a:endParaRPr lang="en-US" sz="2400" dirty="0" smtClean="0">
              <a:cs typeface="Times New Roman" panose="02020603050405020304" pitchFamily="18" charset="0"/>
            </a:endParaRPr>
          </a:p>
          <a:p>
            <a:r>
              <a:rPr lang="en-US" sz="2400" dirty="0" smtClean="0">
                <a:cs typeface="Times New Roman" panose="02020603050405020304" pitchFamily="18" charset="0"/>
              </a:rPr>
              <a:t>These </a:t>
            </a:r>
            <a:r>
              <a:rPr lang="en-US" sz="2400" dirty="0">
                <a:cs typeface="Times New Roman" panose="02020603050405020304" pitchFamily="18" charset="0"/>
              </a:rPr>
              <a:t>messages were originally restricted to 140 characters, but on November 7, 2017, the limit was doubled to 280 </a:t>
            </a:r>
            <a:r>
              <a:rPr lang="en-US" sz="2400" dirty="0" smtClean="0">
                <a:cs typeface="Times New Roman" panose="02020603050405020304" pitchFamily="18" charset="0"/>
              </a:rPr>
              <a:t>characters for </a:t>
            </a:r>
            <a:r>
              <a:rPr lang="en-US" sz="2400" dirty="0">
                <a:cs typeface="Times New Roman" panose="02020603050405020304" pitchFamily="18" charset="0"/>
              </a:rPr>
              <a:t>all languages except Japanese, Korean, and Chinese.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14" y="3179927"/>
            <a:ext cx="4879386" cy="2900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907" y="3084345"/>
            <a:ext cx="3229042" cy="321708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5D950-087B-4713-B217-E5FCE2E3C61A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Naveen Kumar Puvvada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3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953</TotalTime>
  <Words>2435</Words>
  <Application>Microsoft Office PowerPoint</Application>
  <PresentationFormat>Widescreen</PresentationFormat>
  <Paragraphs>465</Paragraphs>
  <Slides>53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(Body)</vt:lpstr>
      <vt:lpstr>Calibri Light</vt:lpstr>
      <vt:lpstr>Nunito SemiBold</vt:lpstr>
      <vt:lpstr>Times New Roman</vt:lpstr>
      <vt:lpstr>Wingdings</vt:lpstr>
      <vt:lpstr>Office Theme</vt:lpstr>
      <vt:lpstr>Chapter 11</vt:lpstr>
      <vt:lpstr>Topics</vt:lpstr>
      <vt:lpstr>Introduction - Communication</vt:lpstr>
      <vt:lpstr>Introduction (continued)</vt:lpstr>
      <vt:lpstr>Gesture Communication</vt:lpstr>
      <vt:lpstr>Haptic Communication</vt:lpstr>
      <vt:lpstr>Textual Communication </vt:lpstr>
      <vt:lpstr>Social Media</vt:lpstr>
      <vt:lpstr>Social Media (continued)</vt:lpstr>
      <vt:lpstr>Social Media (continued)</vt:lpstr>
      <vt:lpstr>Social Media (continued)</vt:lpstr>
      <vt:lpstr>Social Media (continued)</vt:lpstr>
      <vt:lpstr>Social Media (continued)</vt:lpstr>
      <vt:lpstr>Collaboration</vt:lpstr>
      <vt:lpstr>Means of Collaboration</vt:lpstr>
      <vt:lpstr>Models of Collaboration</vt:lpstr>
      <vt:lpstr>Synchronicity</vt:lpstr>
      <vt:lpstr>Elements of Successful Collaboration</vt:lpstr>
      <vt:lpstr>Elements of Successful Collaboration (contd.)</vt:lpstr>
      <vt:lpstr>Feed Back</vt:lpstr>
      <vt:lpstr>Specific Goals and Contexts</vt:lpstr>
      <vt:lpstr>Specific Goals and Contexts</vt:lpstr>
      <vt:lpstr>Communication and Conversation</vt:lpstr>
      <vt:lpstr>Communication and Conversation</vt:lpstr>
      <vt:lpstr>Online Markets</vt:lpstr>
      <vt:lpstr>Online Markets</vt:lpstr>
      <vt:lpstr>Meeting Coordination</vt:lpstr>
      <vt:lpstr>Meeting Coordination</vt:lpstr>
      <vt:lpstr>Meeting Coordination</vt:lpstr>
      <vt:lpstr>Creative Production</vt:lpstr>
      <vt:lpstr>Creative Production</vt:lpstr>
      <vt:lpstr>Crowdsourcing and Crowdwork</vt:lpstr>
      <vt:lpstr>Crowdsourcing and Crowdwork</vt:lpstr>
      <vt:lpstr>Entertainment and Gaming</vt:lpstr>
      <vt:lpstr>Entertainment and Gaming</vt:lpstr>
      <vt:lpstr>Education</vt:lpstr>
      <vt:lpstr>Design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 Goals and Contexts</dc:title>
  <dc:creator>Kalburgi Srinivas,Kishan</dc:creator>
  <cp:lastModifiedBy>Naveen Kumar Puvvada</cp:lastModifiedBy>
  <cp:revision>90</cp:revision>
  <dcterms:created xsi:type="dcterms:W3CDTF">2018-03-01T03:45:26Z</dcterms:created>
  <dcterms:modified xsi:type="dcterms:W3CDTF">2018-03-02T14:53:24Z</dcterms:modified>
</cp:coreProperties>
</file>